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17" r:id="rId2"/>
    <p:sldId id="320" r:id="rId3"/>
    <p:sldId id="256" r:id="rId4"/>
    <p:sldId id="257" r:id="rId5"/>
    <p:sldId id="258" r:id="rId6"/>
    <p:sldId id="259" r:id="rId7"/>
    <p:sldId id="260" r:id="rId8"/>
    <p:sldId id="261" r:id="rId9"/>
    <p:sldId id="263" r:id="rId10"/>
    <p:sldId id="262" r:id="rId11"/>
    <p:sldId id="264" r:id="rId12"/>
    <p:sldId id="265" r:id="rId13"/>
    <p:sldId id="266" r:id="rId14"/>
    <p:sldId id="267"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8" r:id="rId64"/>
    <p:sldId id="319" r:id="rId6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C7067665-3919-47D1-9E6B-41D5AC91DC5F}" type="datetimeFigureOut">
              <a:rPr lang="es-MX" smtClean="0"/>
              <a:t>28/10/2012</a:t>
            </a:fld>
            <a:endParaRPr lang="es-MX"/>
          </a:p>
        </p:txBody>
      </p:sp>
      <p:sp>
        <p:nvSpPr>
          <p:cNvPr id="23" name="Slide Number Placeholder 22"/>
          <p:cNvSpPr>
            <a:spLocks noGrp="1"/>
          </p:cNvSpPr>
          <p:nvPr>
            <p:ph type="sldNum" sz="quarter" idx="11"/>
          </p:nvPr>
        </p:nvSpPr>
        <p:spPr/>
        <p:txBody>
          <a:bodyPr/>
          <a:lstStyle/>
          <a:p>
            <a:fld id="{5849F9D1-34AA-41DB-87C3-E7EF885C001B}" type="slidenum">
              <a:rPr lang="es-MX" smtClean="0"/>
              <a:t>‹Nº›</a:t>
            </a:fld>
            <a:endParaRPr lang="es-MX"/>
          </a:p>
        </p:txBody>
      </p:sp>
      <p:sp>
        <p:nvSpPr>
          <p:cNvPr id="24" name="Footer Placeholder 23"/>
          <p:cNvSpPr>
            <a:spLocks noGrp="1"/>
          </p:cNvSpPr>
          <p:nvPr>
            <p:ph type="ftr" sz="quarter" idx="12"/>
          </p:nvPr>
        </p:nvSpPr>
        <p:spPr/>
        <p:txBody>
          <a:bodyPr/>
          <a:lstStyle/>
          <a:p>
            <a:endParaRPr lang="es-MX"/>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7067665-3919-47D1-9E6B-41D5AC91DC5F}" type="datetimeFigureOut">
              <a:rPr lang="es-MX" smtClean="0"/>
              <a:t>28/10/2012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849F9D1-34AA-41DB-87C3-E7EF885C001B}"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C7067665-3919-47D1-9E6B-41D5AC91DC5F}" type="datetimeFigureOut">
              <a:rPr lang="es-MX" smtClean="0"/>
              <a:t>28/10/2012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849F9D1-34AA-41DB-87C3-E7EF885C001B}"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2" name="Date Placeholder 11"/>
          <p:cNvSpPr>
            <a:spLocks noGrp="1"/>
          </p:cNvSpPr>
          <p:nvPr>
            <p:ph type="dt" sz="half" idx="14"/>
          </p:nvPr>
        </p:nvSpPr>
        <p:spPr/>
        <p:txBody>
          <a:bodyPr/>
          <a:lstStyle/>
          <a:p>
            <a:fld id="{C7067665-3919-47D1-9E6B-41D5AC91DC5F}" type="datetimeFigureOut">
              <a:rPr lang="es-MX" smtClean="0"/>
              <a:t>28/10/2012</a:t>
            </a:fld>
            <a:endParaRPr lang="es-MX"/>
          </a:p>
        </p:txBody>
      </p:sp>
      <p:sp>
        <p:nvSpPr>
          <p:cNvPr id="19" name="Slide Number Placeholder 18"/>
          <p:cNvSpPr>
            <a:spLocks noGrp="1"/>
          </p:cNvSpPr>
          <p:nvPr>
            <p:ph type="sldNum" sz="quarter" idx="15"/>
          </p:nvPr>
        </p:nvSpPr>
        <p:spPr/>
        <p:txBody>
          <a:bodyPr/>
          <a:lstStyle/>
          <a:p>
            <a:fld id="{5849F9D1-34AA-41DB-87C3-E7EF885C001B}" type="slidenum">
              <a:rPr lang="es-MX" smtClean="0"/>
              <a:t>‹Nº›</a:t>
            </a:fld>
            <a:endParaRPr lang="es-MX"/>
          </a:p>
        </p:txBody>
      </p:sp>
      <p:sp>
        <p:nvSpPr>
          <p:cNvPr id="21" name="Footer Placeholder 20"/>
          <p:cNvSpPr>
            <a:spLocks noGrp="1"/>
          </p:cNvSpPr>
          <p:nvPr>
            <p:ph type="ftr" sz="quarter" idx="16"/>
          </p:nvPr>
        </p:nvSpPr>
        <p:spPr/>
        <p:txBody>
          <a:bodyPr/>
          <a:lstStyle/>
          <a:p>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6" name="Date Placeholder 15"/>
          <p:cNvSpPr>
            <a:spLocks noGrp="1"/>
          </p:cNvSpPr>
          <p:nvPr>
            <p:ph type="dt" sz="half" idx="10"/>
          </p:nvPr>
        </p:nvSpPr>
        <p:spPr/>
        <p:txBody>
          <a:bodyPr/>
          <a:lstStyle/>
          <a:p>
            <a:fld id="{C7067665-3919-47D1-9E6B-41D5AC91DC5F}" type="datetimeFigureOut">
              <a:rPr lang="es-MX" smtClean="0"/>
              <a:t>28/10/2012</a:t>
            </a:fld>
            <a:endParaRPr lang="es-MX"/>
          </a:p>
        </p:txBody>
      </p:sp>
      <p:sp>
        <p:nvSpPr>
          <p:cNvPr id="20" name="Slide Number Placeholder 19"/>
          <p:cNvSpPr>
            <a:spLocks noGrp="1"/>
          </p:cNvSpPr>
          <p:nvPr>
            <p:ph type="sldNum" sz="quarter" idx="11"/>
          </p:nvPr>
        </p:nvSpPr>
        <p:spPr/>
        <p:txBody>
          <a:bodyPr/>
          <a:lstStyle/>
          <a:p>
            <a:fld id="{5849F9D1-34AA-41DB-87C3-E7EF885C001B}" type="slidenum">
              <a:rPr lang="es-MX" smtClean="0"/>
              <a:t>‹Nº›</a:t>
            </a:fld>
            <a:endParaRPr lang="es-MX"/>
          </a:p>
        </p:txBody>
      </p:sp>
      <p:sp>
        <p:nvSpPr>
          <p:cNvPr id="21" name="Footer Placeholder 20"/>
          <p:cNvSpPr>
            <a:spLocks noGrp="1"/>
          </p:cNvSpPr>
          <p:nvPr>
            <p:ph type="ftr" sz="quarter" idx="12"/>
          </p:nvPr>
        </p:nvSpPr>
        <p:spPr/>
        <p:txBody>
          <a:bodyPr/>
          <a:lstStyle/>
          <a:p>
            <a:endParaRPr lang="es-MX"/>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7" name="Title 26"/>
          <p:cNvSpPr>
            <a:spLocks noGrp="1"/>
          </p:cNvSpPr>
          <p:nvPr>
            <p:ph type="title"/>
          </p:nvPr>
        </p:nvSpPr>
        <p:spPr/>
        <p:txBody>
          <a:bodyPr/>
          <a:lstStyle/>
          <a:p>
            <a:r>
              <a:rPr lang="es-ES" smtClean="0"/>
              <a:t>Haga clic para modificar el estilo de título del patrón</a:t>
            </a:r>
            <a:endParaRPr lang="en-US" dirty="0"/>
          </a:p>
        </p:txBody>
      </p:sp>
      <p:sp>
        <p:nvSpPr>
          <p:cNvPr id="20" name="Date Placeholder 19"/>
          <p:cNvSpPr>
            <a:spLocks noGrp="1"/>
          </p:cNvSpPr>
          <p:nvPr>
            <p:ph type="dt" sz="half" idx="15"/>
          </p:nvPr>
        </p:nvSpPr>
        <p:spPr/>
        <p:txBody>
          <a:bodyPr/>
          <a:lstStyle/>
          <a:p>
            <a:fld id="{C7067665-3919-47D1-9E6B-41D5AC91DC5F}" type="datetimeFigureOut">
              <a:rPr lang="es-MX" smtClean="0"/>
              <a:t>28/10/2012</a:t>
            </a:fld>
            <a:endParaRPr lang="es-MX"/>
          </a:p>
        </p:txBody>
      </p:sp>
      <p:sp>
        <p:nvSpPr>
          <p:cNvPr id="25" name="Slide Number Placeholder 24"/>
          <p:cNvSpPr>
            <a:spLocks noGrp="1"/>
          </p:cNvSpPr>
          <p:nvPr>
            <p:ph type="sldNum" sz="quarter" idx="16"/>
          </p:nvPr>
        </p:nvSpPr>
        <p:spPr/>
        <p:txBody>
          <a:bodyPr/>
          <a:lstStyle/>
          <a:p>
            <a:fld id="{5849F9D1-34AA-41DB-87C3-E7EF885C001B}" type="slidenum">
              <a:rPr lang="es-MX" smtClean="0"/>
              <a:t>‹Nº›</a:t>
            </a:fld>
            <a:endParaRPr lang="es-MX"/>
          </a:p>
        </p:txBody>
      </p:sp>
      <p:sp>
        <p:nvSpPr>
          <p:cNvPr id="26" name="Footer Placeholder 25"/>
          <p:cNvSpPr>
            <a:spLocks noGrp="1"/>
          </p:cNvSpPr>
          <p:nvPr>
            <p:ph type="ftr" sz="quarter" idx="17"/>
          </p:nvPr>
        </p:nvSpPr>
        <p:spPr/>
        <p:txBody>
          <a:bodyPr/>
          <a:lstStyle/>
          <a:p>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0" name="Title 29"/>
          <p:cNvSpPr>
            <a:spLocks noGrp="1"/>
          </p:cNvSpPr>
          <p:nvPr>
            <p:ph type="title"/>
          </p:nvPr>
        </p:nvSpPr>
        <p:spPr/>
        <p:txBody>
          <a:bodyPr/>
          <a:lstStyle/>
          <a:p>
            <a:r>
              <a:rPr lang="es-ES" smtClean="0"/>
              <a:t>Haga clic para modificar el estilo de título del patrón</a:t>
            </a:r>
            <a:endParaRPr lang="en-US"/>
          </a:p>
        </p:txBody>
      </p:sp>
      <p:sp>
        <p:nvSpPr>
          <p:cNvPr id="20" name="Date Placeholder 19"/>
          <p:cNvSpPr>
            <a:spLocks noGrp="1"/>
          </p:cNvSpPr>
          <p:nvPr>
            <p:ph type="dt" sz="half" idx="16"/>
          </p:nvPr>
        </p:nvSpPr>
        <p:spPr/>
        <p:txBody>
          <a:bodyPr/>
          <a:lstStyle/>
          <a:p>
            <a:fld id="{C7067665-3919-47D1-9E6B-41D5AC91DC5F}" type="datetimeFigureOut">
              <a:rPr lang="es-MX" smtClean="0"/>
              <a:t>28/10/2012</a:t>
            </a:fld>
            <a:endParaRPr lang="es-MX"/>
          </a:p>
        </p:txBody>
      </p:sp>
      <p:sp>
        <p:nvSpPr>
          <p:cNvPr id="24" name="Slide Number Placeholder 23"/>
          <p:cNvSpPr>
            <a:spLocks noGrp="1"/>
          </p:cNvSpPr>
          <p:nvPr>
            <p:ph type="sldNum" sz="quarter" idx="17"/>
          </p:nvPr>
        </p:nvSpPr>
        <p:spPr/>
        <p:txBody>
          <a:bodyPr/>
          <a:lstStyle/>
          <a:p>
            <a:fld id="{5849F9D1-34AA-41DB-87C3-E7EF885C001B}" type="slidenum">
              <a:rPr lang="es-MX" smtClean="0"/>
              <a:t>‹Nº›</a:t>
            </a:fld>
            <a:endParaRPr lang="es-MX"/>
          </a:p>
        </p:txBody>
      </p:sp>
      <p:sp>
        <p:nvSpPr>
          <p:cNvPr id="29" name="Footer Placeholder 28"/>
          <p:cNvSpPr>
            <a:spLocks noGrp="1"/>
          </p:cNvSpPr>
          <p:nvPr>
            <p:ph type="ftr" sz="quarter" idx="18"/>
          </p:nvPr>
        </p:nvSpPr>
        <p:spPr/>
        <p:txBody>
          <a:bodyPr/>
          <a:lstStyle/>
          <a:p>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C7067665-3919-47D1-9E6B-41D5AC91DC5F}" type="datetimeFigureOut">
              <a:rPr lang="es-MX" smtClean="0"/>
              <a:t>28/10/2012</a:t>
            </a:fld>
            <a:endParaRPr lang="es-MX"/>
          </a:p>
        </p:txBody>
      </p:sp>
      <p:sp>
        <p:nvSpPr>
          <p:cNvPr id="14" name="Slide Number Placeholder 13"/>
          <p:cNvSpPr>
            <a:spLocks noGrp="1"/>
          </p:cNvSpPr>
          <p:nvPr>
            <p:ph type="sldNum" sz="quarter" idx="11"/>
          </p:nvPr>
        </p:nvSpPr>
        <p:spPr/>
        <p:txBody>
          <a:bodyPr/>
          <a:lstStyle/>
          <a:p>
            <a:fld id="{5849F9D1-34AA-41DB-87C3-E7EF885C001B}" type="slidenum">
              <a:rPr lang="es-MX" smtClean="0"/>
              <a:t>‹Nº›</a:t>
            </a:fld>
            <a:endParaRPr lang="es-MX"/>
          </a:p>
        </p:txBody>
      </p:sp>
      <p:sp>
        <p:nvSpPr>
          <p:cNvPr id="18" name="Footer Placeholder 17"/>
          <p:cNvSpPr>
            <a:spLocks noGrp="1"/>
          </p:cNvSpPr>
          <p:nvPr>
            <p:ph type="ftr" sz="quarter" idx="12"/>
          </p:nvPr>
        </p:nvSpPr>
        <p:spPr/>
        <p:txBody>
          <a:bodyPr/>
          <a:lstStyle/>
          <a:p>
            <a:endParaRPr lang="es-MX"/>
          </a:p>
        </p:txBody>
      </p:sp>
      <p:sp>
        <p:nvSpPr>
          <p:cNvPr id="15" name="Title 14"/>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C7067665-3919-47D1-9E6B-41D5AC91DC5F}" type="datetimeFigureOut">
              <a:rPr lang="es-MX" smtClean="0"/>
              <a:t>28/10/2012</a:t>
            </a:fld>
            <a:endParaRPr lang="es-MX"/>
          </a:p>
        </p:txBody>
      </p:sp>
      <p:sp>
        <p:nvSpPr>
          <p:cNvPr id="12" name="Slide Number Placeholder 11"/>
          <p:cNvSpPr>
            <a:spLocks noGrp="1"/>
          </p:cNvSpPr>
          <p:nvPr>
            <p:ph type="sldNum" sz="quarter" idx="11"/>
          </p:nvPr>
        </p:nvSpPr>
        <p:spPr/>
        <p:txBody>
          <a:bodyPr/>
          <a:lstStyle/>
          <a:p>
            <a:fld id="{5849F9D1-34AA-41DB-87C3-E7EF885C001B}" type="slidenum">
              <a:rPr lang="es-MX" smtClean="0"/>
              <a:t>‹Nº›</a:t>
            </a:fld>
            <a:endParaRPr lang="es-MX"/>
          </a:p>
        </p:txBody>
      </p:sp>
      <p:sp>
        <p:nvSpPr>
          <p:cNvPr id="13" name="Footer Placeholder 12"/>
          <p:cNvSpPr>
            <a:spLocks noGrp="1"/>
          </p:cNvSpPr>
          <p:nvPr>
            <p:ph type="ftr" sz="quarter" idx="12"/>
          </p:nvPr>
        </p:nvSpPr>
        <p:spPr/>
        <p:txBody>
          <a:bodyPr/>
          <a:lstStyle/>
          <a:p>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s-ES" smtClean="0"/>
              <a:t>Haga clic para modificar el estilo de título del patrón</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Date Placeholder 12"/>
          <p:cNvSpPr>
            <a:spLocks noGrp="1"/>
          </p:cNvSpPr>
          <p:nvPr>
            <p:ph type="dt" sz="half" idx="15"/>
          </p:nvPr>
        </p:nvSpPr>
        <p:spPr/>
        <p:txBody>
          <a:bodyPr/>
          <a:lstStyle/>
          <a:p>
            <a:fld id="{C7067665-3919-47D1-9E6B-41D5AC91DC5F}" type="datetimeFigureOut">
              <a:rPr lang="es-MX" smtClean="0"/>
              <a:t>28/10/2012</a:t>
            </a:fld>
            <a:endParaRPr lang="es-MX"/>
          </a:p>
        </p:txBody>
      </p:sp>
      <p:sp>
        <p:nvSpPr>
          <p:cNvPr id="18" name="Slide Number Placeholder 17"/>
          <p:cNvSpPr>
            <a:spLocks noGrp="1"/>
          </p:cNvSpPr>
          <p:nvPr>
            <p:ph type="sldNum" sz="quarter" idx="16"/>
          </p:nvPr>
        </p:nvSpPr>
        <p:spPr/>
        <p:txBody>
          <a:bodyPr/>
          <a:lstStyle/>
          <a:p>
            <a:fld id="{5849F9D1-34AA-41DB-87C3-E7EF885C001B}" type="slidenum">
              <a:rPr lang="es-MX" smtClean="0"/>
              <a:t>‹Nº›</a:t>
            </a:fld>
            <a:endParaRPr lang="es-MX"/>
          </a:p>
        </p:txBody>
      </p:sp>
      <p:sp>
        <p:nvSpPr>
          <p:cNvPr id="20" name="Footer Placeholder 19"/>
          <p:cNvSpPr>
            <a:spLocks noGrp="1"/>
          </p:cNvSpPr>
          <p:nvPr>
            <p:ph type="ftr" sz="quarter" idx="17"/>
          </p:nvPr>
        </p:nvSpPr>
        <p:spPr/>
        <p:txBody>
          <a:bodyPr/>
          <a:lstStyle/>
          <a:p>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3" name="Date Placeholder 12"/>
          <p:cNvSpPr>
            <a:spLocks noGrp="1"/>
          </p:cNvSpPr>
          <p:nvPr>
            <p:ph type="dt" sz="half" idx="14"/>
          </p:nvPr>
        </p:nvSpPr>
        <p:spPr/>
        <p:txBody>
          <a:bodyPr/>
          <a:lstStyle/>
          <a:p>
            <a:fld id="{C7067665-3919-47D1-9E6B-41D5AC91DC5F}" type="datetimeFigureOut">
              <a:rPr lang="es-MX" smtClean="0"/>
              <a:t>28/10/2012</a:t>
            </a:fld>
            <a:endParaRPr lang="es-MX"/>
          </a:p>
        </p:txBody>
      </p:sp>
      <p:sp>
        <p:nvSpPr>
          <p:cNvPr id="20" name="Slide Number Placeholder 19"/>
          <p:cNvSpPr>
            <a:spLocks noGrp="1"/>
          </p:cNvSpPr>
          <p:nvPr>
            <p:ph type="sldNum" sz="quarter" idx="15"/>
          </p:nvPr>
        </p:nvSpPr>
        <p:spPr/>
        <p:txBody>
          <a:bodyPr/>
          <a:lstStyle/>
          <a:p>
            <a:fld id="{5849F9D1-34AA-41DB-87C3-E7EF885C001B}" type="slidenum">
              <a:rPr lang="es-MX" smtClean="0"/>
              <a:t>‹Nº›</a:t>
            </a:fld>
            <a:endParaRPr lang="es-MX"/>
          </a:p>
        </p:txBody>
      </p:sp>
      <p:sp>
        <p:nvSpPr>
          <p:cNvPr id="21" name="Footer Placeholder 20"/>
          <p:cNvSpPr>
            <a:spLocks noGrp="1"/>
          </p:cNvSpPr>
          <p:nvPr>
            <p:ph type="ftr" sz="quarter" idx="16"/>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C7067665-3919-47D1-9E6B-41D5AC91DC5F}" type="datetimeFigureOut">
              <a:rPr lang="es-MX" smtClean="0"/>
              <a:t>28/10/2012</a:t>
            </a:fld>
            <a:endParaRPr lang="es-MX"/>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s-MX"/>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5849F9D1-34AA-41DB-87C3-E7EF885C001B}"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www.maquinariapro.com/materiales/canos-de-escape.html"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es.wikipedia.org/wiki/Motor_Wankel" TargetMode="External"/><Relationship Id="rId7" Type="http://schemas.openxmlformats.org/officeDocument/2006/relationships/hyperlink" Target="http://es.wikipedia.org/wiki/Motor_diesel" TargetMode="External"/><Relationship Id="rId2" Type="http://schemas.openxmlformats.org/officeDocument/2006/relationships/hyperlink" Target="http://es.wikipedia.org/wiki/Motor_de_combusti%C3%B3n_interna_alternativo" TargetMode="External"/><Relationship Id="rId1" Type="http://schemas.openxmlformats.org/officeDocument/2006/relationships/slideLayout" Target="../slideLayouts/slideLayout7.xml"/><Relationship Id="rId6" Type="http://schemas.openxmlformats.org/officeDocument/2006/relationships/hyperlink" Target="http://es.wikipedia.org/wiki/Ciclo_Otto" TargetMode="External"/><Relationship Id="rId5" Type="http://schemas.openxmlformats.org/officeDocument/2006/relationships/hyperlink" Target="http://es.wikipedia.org/wiki/Motor_de_combusti%C3%B3n_interna" TargetMode="External"/><Relationship Id="rId4" Type="http://schemas.openxmlformats.org/officeDocument/2006/relationships/hyperlink" Target="http://es.wikipedia.org/wiki/Ga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es.wikipedia.org/wiki/Mon%C3%B3xido_de_carbono" TargetMode="External"/><Relationship Id="rId2" Type="http://schemas.openxmlformats.org/officeDocument/2006/relationships/hyperlink" Target="http://es.wikipedia.org/wiki/Hidrocarburo" TargetMode="External"/><Relationship Id="rId1" Type="http://schemas.openxmlformats.org/officeDocument/2006/relationships/slideLayout" Target="../slideLayouts/slideLayout7.xml"/><Relationship Id="rId6" Type="http://schemas.openxmlformats.org/officeDocument/2006/relationships/hyperlink" Target="http://es.wikipedia.org/wiki/Vapor_de_agua" TargetMode="External"/><Relationship Id="rId5" Type="http://schemas.openxmlformats.org/officeDocument/2006/relationships/hyperlink" Target="http://es.wikipedia.org/wiki/Di%C3%B3xido_de_carbono" TargetMode="External"/><Relationship Id="rId4" Type="http://schemas.openxmlformats.org/officeDocument/2006/relationships/hyperlink" Target="http://es.wikipedia.org/wiki/Tubo_de_escap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es.wikipedia.org/wiki/Motor" TargetMode="External"/><Relationship Id="rId2" Type="http://schemas.openxmlformats.org/officeDocument/2006/relationships/hyperlink" Target="http://es.wikipedia.org/wiki/Combusti%C3%B3n" TargetMode="External"/><Relationship Id="rId1" Type="http://schemas.openxmlformats.org/officeDocument/2006/relationships/slideLayout" Target="../slideLayouts/slideLayout7.xml"/><Relationship Id="rId6" Type="http://schemas.openxmlformats.org/officeDocument/2006/relationships/hyperlink" Target="http://es.wikipedia.org/wiki/Vapor_de_agua" TargetMode="External"/><Relationship Id="rId5" Type="http://schemas.openxmlformats.org/officeDocument/2006/relationships/hyperlink" Target="http://es.wikipedia.org/wiki/Di%C3%B3xido_de_carbono" TargetMode="External"/><Relationship Id="rId4" Type="http://schemas.openxmlformats.org/officeDocument/2006/relationships/hyperlink" Target="http://es.wikipedia.org/wiki/Nitr%C3%B3geno"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www.autozone.com.mx/en_nuestras_tiendas/productos_especiales/sensor_de_oxigeno.html"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just"/>
            <a:r>
              <a:rPr lang="es-MX" dirty="0" smtClean="0"/>
              <a:t>Los tipos de sistemas de control de emisiones  de Nissan</a:t>
            </a:r>
            <a:endParaRPr lang="es-MX" dirty="0"/>
          </a:p>
        </p:txBody>
      </p:sp>
    </p:spTree>
    <p:extLst>
      <p:ext uri="{BB962C8B-B14F-4D97-AF65-F5344CB8AC3E}">
        <p14:creationId xmlns:p14="http://schemas.microsoft.com/office/powerpoint/2010/main" val="3947488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0020" y="1844824"/>
            <a:ext cx="4486275"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3454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200254"/>
            <a:ext cx="4430216" cy="5383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0275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484784"/>
            <a:ext cx="5293598" cy="3853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395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lstStyle/>
          <a:p>
            <a:pPr marL="0" indent="0" algn="just">
              <a:buNone/>
            </a:pPr>
            <a:r>
              <a:rPr lang="es-MX" dirty="0" smtClean="0"/>
              <a:t>El silenciador es la fuente principal de silenciamiento de los ruidos de los gases de escape. Es una combinación de cámaras de afinado, formadas por particiones y tubos ventilados y sólidos. </a:t>
            </a:r>
            <a:endParaRPr lang="es-MX" dirty="0"/>
          </a:p>
        </p:txBody>
      </p:sp>
    </p:spTree>
    <p:extLst>
      <p:ext uri="{BB962C8B-B14F-4D97-AF65-F5344CB8AC3E}">
        <p14:creationId xmlns:p14="http://schemas.microsoft.com/office/powerpoint/2010/main" val="2908274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lstStyle/>
          <a:p>
            <a:pPr marL="0" indent="0" algn="just">
              <a:buNone/>
            </a:pPr>
            <a:r>
              <a:rPr lang="es-MX" dirty="0" smtClean="0"/>
              <a:t>La ubicación de un silenciador varía considerablemente según el modelo del vehículo, pero la mayoría de los silenciadores están ubicados hacia la parte trasera del vehículo. El diseño interno del silenciador está determinado por los "ruidos" que es necesario controlar</a:t>
            </a:r>
            <a:endParaRPr lang="es-MX" dirty="0"/>
          </a:p>
        </p:txBody>
      </p:sp>
    </p:spTree>
    <p:extLst>
      <p:ext uri="{BB962C8B-B14F-4D97-AF65-F5344CB8AC3E}">
        <p14:creationId xmlns:p14="http://schemas.microsoft.com/office/powerpoint/2010/main" val="40207405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4856" y="30724"/>
            <a:ext cx="9252520" cy="6494085"/>
          </a:xfrm>
          <a:prstGeom prst="rect">
            <a:avLst/>
          </a:prstGeom>
        </p:spPr>
        <p:txBody>
          <a:bodyPr wrap="square">
            <a:spAutoFit/>
          </a:bodyPr>
          <a:lstStyle/>
          <a:p>
            <a:pPr algn="just"/>
            <a:r>
              <a:rPr lang="es-MX" sz="3200" dirty="0"/>
              <a:t>El catalizador de un caño de escape deportivo tiene una finalidad fundamental: transformar los gases nocivos del motor en gases inocuos para la Naturaleza y la vida de los seres humanos. En el cuidado del catalizador de un tubo de escape hay que tener presente la utilización de combustibles sin plomo, este tipo de combustible, se comercializa en la actualidad en todas las bocas de expendio de gasolina. Sin duda, a la hora de evaluar el coste, será más oneroso creer que se está ahorrando al cargar combustible común en lugar de elegir gasolina con los requerimientos de octanaje registrados como óptimos para el cuidado del motor y del tubo de escape.</a:t>
            </a:r>
          </a:p>
        </p:txBody>
      </p:sp>
    </p:spTree>
    <p:extLst>
      <p:ext uri="{BB962C8B-B14F-4D97-AF65-F5344CB8AC3E}">
        <p14:creationId xmlns:p14="http://schemas.microsoft.com/office/powerpoint/2010/main" val="249463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Silenciadores Diferentes tipos de silenciadores"/>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80248" cy="3645024"/>
          </a:xfrm>
          <a:prstGeom prst="rect">
            <a:avLst/>
          </a:prstGeom>
          <a:noFill/>
          <a:ln>
            <a:noFill/>
          </a:ln>
        </p:spPr>
      </p:pic>
      <p:pic>
        <p:nvPicPr>
          <p:cNvPr id="3" name="2 Imagen" descr="canos-de-escape-tipos"/>
          <p:cNvPicPr/>
          <p:nvPr/>
        </p:nvPicPr>
        <p:blipFill>
          <a:blip r:embed="rId3">
            <a:extLst>
              <a:ext uri="{28A0092B-C50C-407E-A947-70E740481C1C}">
                <a14:useLocalDpi xmlns:a14="http://schemas.microsoft.com/office/drawing/2010/main" val="0"/>
              </a:ext>
            </a:extLst>
          </a:blip>
          <a:srcRect/>
          <a:stretch>
            <a:fillRect/>
          </a:stretch>
        </p:blipFill>
        <p:spPr bwMode="auto">
          <a:xfrm>
            <a:off x="3923928" y="3519054"/>
            <a:ext cx="5220072" cy="3338945"/>
          </a:xfrm>
          <a:prstGeom prst="rect">
            <a:avLst/>
          </a:prstGeom>
          <a:noFill/>
          <a:ln>
            <a:noFill/>
          </a:ln>
        </p:spPr>
      </p:pic>
    </p:spTree>
    <p:extLst>
      <p:ext uri="{BB962C8B-B14F-4D97-AF65-F5344CB8AC3E}">
        <p14:creationId xmlns:p14="http://schemas.microsoft.com/office/powerpoint/2010/main" val="3815533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0"/>
            <a:ext cx="9144000" cy="5693866"/>
          </a:xfrm>
          <a:prstGeom prst="rect">
            <a:avLst/>
          </a:prstGeom>
        </p:spPr>
        <p:txBody>
          <a:bodyPr wrap="square">
            <a:spAutoFit/>
          </a:bodyPr>
          <a:lstStyle/>
          <a:p>
            <a:pPr algn="just" fontAlgn="base"/>
            <a:r>
              <a:rPr lang="es-MX" sz="2800" dirty="0"/>
              <a:t>Existen diversos tipos de silenciadores, clasificados de acuerdo a la forma en que logran atenuar ese sonido y disipar los gases que salen del motor.</a:t>
            </a:r>
          </a:p>
          <a:p>
            <a:pPr fontAlgn="base"/>
            <a:r>
              <a:rPr lang="es-MX" sz="2800" dirty="0"/>
              <a:t>De este modo, podremos clasificar los silenciadores en: de absorción, de expansión, de resonador lateral y de interferencia.</a:t>
            </a:r>
          </a:p>
          <a:p>
            <a:pPr fontAlgn="base"/>
            <a:r>
              <a:rPr lang="es-MX" sz="2800" dirty="0"/>
              <a:t>En los silenciadores de absorción se recubren los tubos con lana de vidrio o </a:t>
            </a:r>
            <a:r>
              <a:rPr lang="es-MX" sz="2800" dirty="0" smtClean="0"/>
              <a:t>algún </a:t>
            </a:r>
            <a:r>
              <a:rPr lang="es-MX" sz="2800" dirty="0"/>
              <a:t>material similar que funcione a su vez como aislante térmico y acústico a la vez.</a:t>
            </a:r>
          </a:p>
          <a:p>
            <a:pPr fontAlgn="base"/>
            <a:r>
              <a:rPr lang="es-MX" sz="2800" dirty="0"/>
              <a:t>En los silenciadores de </a:t>
            </a:r>
            <a:r>
              <a:rPr lang="es-MX" sz="2800" dirty="0" smtClean="0"/>
              <a:t>expansión </a:t>
            </a:r>
            <a:r>
              <a:rPr lang="es-MX" sz="2800" dirty="0"/>
              <a:t>se le realiza un ligero ensanchamiento al tubo, volviendo a su sección original nuevamente, desarrollando así un amplio rango de frecuencias.</a:t>
            </a:r>
          </a:p>
        </p:txBody>
      </p:sp>
      <p:sp>
        <p:nvSpPr>
          <p:cNvPr id="3" name="2 Rectángulo"/>
          <p:cNvSpPr/>
          <p:nvPr/>
        </p:nvSpPr>
        <p:spPr>
          <a:xfrm>
            <a:off x="251520" y="5877272"/>
            <a:ext cx="6732240" cy="369332"/>
          </a:xfrm>
          <a:prstGeom prst="rect">
            <a:avLst/>
          </a:prstGeom>
        </p:spPr>
        <p:txBody>
          <a:bodyPr wrap="square">
            <a:spAutoFit/>
          </a:bodyPr>
          <a:lstStyle/>
          <a:p>
            <a:r>
              <a:rPr lang="es-MX" u="sng" dirty="0">
                <a:hlinkClick r:id="rId2"/>
              </a:rPr>
              <a:t>http://www.maquinariapro.com/materiales/canos-de-escape.html</a:t>
            </a:r>
            <a:endParaRPr lang="es-MX" dirty="0"/>
          </a:p>
        </p:txBody>
      </p:sp>
    </p:spTree>
    <p:extLst>
      <p:ext uri="{BB962C8B-B14F-4D97-AF65-F5344CB8AC3E}">
        <p14:creationId xmlns:p14="http://schemas.microsoft.com/office/powerpoint/2010/main" val="4039466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0"/>
            <a:ext cx="9144000" cy="5016758"/>
          </a:xfrm>
          <a:prstGeom prst="rect">
            <a:avLst/>
          </a:prstGeom>
        </p:spPr>
        <p:txBody>
          <a:bodyPr wrap="square">
            <a:spAutoFit/>
          </a:bodyPr>
          <a:lstStyle/>
          <a:p>
            <a:r>
              <a:rPr lang="es-MX" sz="4000" dirty="0" smtClean="0"/>
              <a:t>El convertidor catalítico</a:t>
            </a:r>
            <a:r>
              <a:rPr lang="es-MX" sz="4000" dirty="0"/>
              <a:t> o catalizador es un componente del </a:t>
            </a:r>
            <a:r>
              <a:rPr lang="es-MX" sz="4000" dirty="0">
                <a:hlinkClick r:id="rId2" tooltip="Motor de combustión interna alternativo"/>
              </a:rPr>
              <a:t>motor de combustión </a:t>
            </a:r>
            <a:r>
              <a:rPr lang="es-MX" sz="4000" dirty="0" smtClean="0">
                <a:hlinkClick r:id="rId2" tooltip="Motor de combustión interna alternativo"/>
              </a:rPr>
              <a:t>interna </a:t>
            </a:r>
            <a:r>
              <a:rPr lang="es-MX" sz="4000" dirty="0">
                <a:hlinkClick r:id="rId2" tooltip="Motor de combustión interna alternativo"/>
              </a:rPr>
              <a:t>alternativo</a:t>
            </a:r>
            <a:r>
              <a:rPr lang="es-MX" sz="4000" dirty="0"/>
              <a:t> y </a:t>
            </a:r>
            <a:r>
              <a:rPr lang="es-MX" sz="4000" dirty="0" err="1">
                <a:hlinkClick r:id="rId3" tooltip="Motor Wankel"/>
              </a:rPr>
              <a:t>Wankel</a:t>
            </a:r>
            <a:r>
              <a:rPr lang="es-MX" sz="4000" dirty="0"/>
              <a:t> que sirve para el control y reducción de los </a:t>
            </a:r>
            <a:r>
              <a:rPr lang="es-MX" sz="4000" dirty="0">
                <a:hlinkClick r:id="rId4" tooltip="Gas"/>
              </a:rPr>
              <a:t>gases</a:t>
            </a:r>
            <a:r>
              <a:rPr lang="es-MX" sz="4000" dirty="0"/>
              <a:t> nocivos expulsados por el </a:t>
            </a:r>
            <a:r>
              <a:rPr lang="es-MX" sz="4000" dirty="0">
                <a:hlinkClick r:id="rId5" tooltip="Motor de combustión interna"/>
              </a:rPr>
              <a:t>motor de combustión interna</a:t>
            </a:r>
            <a:r>
              <a:rPr lang="es-MX" sz="4000" dirty="0"/>
              <a:t>. Se emplea tanto en los motores de gasolina o de </a:t>
            </a:r>
            <a:r>
              <a:rPr lang="es-MX" sz="4000" dirty="0">
                <a:hlinkClick r:id="rId6" tooltip="Ciclo Otto"/>
              </a:rPr>
              <a:t>ciclo Otto</a:t>
            </a:r>
            <a:r>
              <a:rPr lang="es-MX" sz="4000" dirty="0"/>
              <a:t> como más recientemente en el </a:t>
            </a:r>
            <a:r>
              <a:rPr lang="es-MX" sz="4000" dirty="0">
                <a:hlinkClick r:id="rId7" tooltip="Motor diesel"/>
              </a:rPr>
              <a:t>motor diesel</a:t>
            </a:r>
            <a:r>
              <a:rPr lang="es-MX" sz="4000" dirty="0"/>
              <a:t>.</a:t>
            </a:r>
          </a:p>
        </p:txBody>
      </p:sp>
    </p:spTree>
    <p:extLst>
      <p:ext uri="{BB962C8B-B14F-4D97-AF65-F5344CB8AC3E}">
        <p14:creationId xmlns:p14="http://schemas.microsoft.com/office/powerpoint/2010/main" val="38451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607" y="-5417"/>
            <a:ext cx="9156607" cy="6863417"/>
          </a:xfrm>
          <a:prstGeom prst="rect">
            <a:avLst/>
          </a:prstGeom>
        </p:spPr>
        <p:txBody>
          <a:bodyPr wrap="square">
            <a:spAutoFit/>
          </a:bodyPr>
          <a:lstStyle/>
          <a:p>
            <a:r>
              <a:rPr lang="es-MX" sz="4000" dirty="0"/>
              <a:t>Funcionamiento</a:t>
            </a:r>
            <a:endParaRPr lang="es-MX" sz="4000" b="1" dirty="0"/>
          </a:p>
          <a:p>
            <a:r>
              <a:rPr lang="es-MX" sz="4000" dirty="0"/>
              <a:t>Los </a:t>
            </a:r>
            <a:r>
              <a:rPr lang="es-MX" sz="4000" u="sng" dirty="0">
                <a:hlinkClick r:id="rId2" tooltip="Hidrocarburo"/>
              </a:rPr>
              <a:t>hidrocarburos</a:t>
            </a:r>
            <a:r>
              <a:rPr lang="es-MX" sz="4000" dirty="0"/>
              <a:t> (HC) y el </a:t>
            </a:r>
            <a:r>
              <a:rPr lang="es-MX" sz="4000" u="sng" dirty="0">
                <a:hlinkClick r:id="rId3" tooltip="Monóxido de carbono"/>
              </a:rPr>
              <a:t>monóxido de carbono</a:t>
            </a:r>
            <a:r>
              <a:rPr lang="es-MX" sz="4000" dirty="0"/>
              <a:t> (CO) antes de ser expulsados por el </a:t>
            </a:r>
            <a:r>
              <a:rPr lang="es-MX" sz="4000" u="sng" dirty="0">
                <a:hlinkClick r:id="rId4" tooltip="Tubo de escape"/>
              </a:rPr>
              <a:t>escape</a:t>
            </a:r>
            <a:r>
              <a:rPr lang="es-MX" sz="4000" dirty="0"/>
              <a:t>, son convertidos en </a:t>
            </a:r>
            <a:r>
              <a:rPr lang="es-MX" sz="4000" u="sng" dirty="0">
                <a:hlinkClick r:id="rId5" tooltip="Dióxido de carbono"/>
              </a:rPr>
              <a:t>dióxido de carbono</a:t>
            </a:r>
            <a:r>
              <a:rPr lang="es-MX" sz="4000" dirty="0"/>
              <a:t> y </a:t>
            </a:r>
            <a:r>
              <a:rPr lang="es-MX" sz="4000" u="sng" dirty="0">
                <a:hlinkClick r:id="rId6" tooltip="Vapor de agua"/>
              </a:rPr>
              <a:t>vapor de agua</a:t>
            </a:r>
            <a:r>
              <a:rPr lang="es-MX" sz="4000" dirty="0"/>
              <a:t>. Los óxidos de nitrógeno (</a:t>
            </a:r>
            <a:r>
              <a:rPr lang="es-MX" sz="4000" dirty="0" err="1"/>
              <a:t>NOx</a:t>
            </a:r>
            <a:r>
              <a:rPr lang="es-MX" sz="4000" dirty="0"/>
              <a:t>) son disociados en Nitrógeno molecular (N2), principal constituyente de aire atmosférico, y oxígeno O2. Para que estas reacciones de disociación se produzcan ha de estar el catalizador a una temperatura de 500 º C.</a:t>
            </a:r>
          </a:p>
        </p:txBody>
      </p:sp>
    </p:spTree>
    <p:extLst>
      <p:ext uri="{BB962C8B-B14F-4D97-AF65-F5344CB8AC3E}">
        <p14:creationId xmlns:p14="http://schemas.microsoft.com/office/powerpoint/2010/main" val="170779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r>
              <a:rPr lang="es-MX" dirty="0" smtClean="0"/>
              <a:t>En este trabajo le diremos de los componente del sistemas de escape que se encuentra en un automóvil y como funciona los componentes del sistema de escape, para que pueda ver lo que se ocupa para que este tu vehículo funcionando adecuadamente. </a:t>
            </a:r>
          </a:p>
        </p:txBody>
      </p:sp>
      <p:sp>
        <p:nvSpPr>
          <p:cNvPr id="3" name="2 Título"/>
          <p:cNvSpPr>
            <a:spLocks noGrp="1"/>
          </p:cNvSpPr>
          <p:nvPr>
            <p:ph type="title"/>
          </p:nvPr>
        </p:nvSpPr>
        <p:spPr/>
        <p:txBody>
          <a:bodyPr/>
          <a:lstStyle/>
          <a:p>
            <a:r>
              <a:rPr lang="es-MX" dirty="0" smtClean="0"/>
              <a:t>Introducción</a:t>
            </a:r>
            <a:endParaRPr lang="es-MX" dirty="0"/>
          </a:p>
        </p:txBody>
      </p:sp>
    </p:spTree>
    <p:extLst>
      <p:ext uri="{BB962C8B-B14F-4D97-AF65-F5344CB8AC3E}">
        <p14:creationId xmlns:p14="http://schemas.microsoft.com/office/powerpoint/2010/main" val="19336716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safe-img01.olx.com.mx/ui/5/86/43/1271713144_6828343_1-Fotos-de--SISTEMAS-DE-ESCAPE-DEPORTIOS-Y-ORIGINALES-1271713144.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932040" cy="3429000"/>
          </a:xfrm>
          <a:prstGeom prst="rect">
            <a:avLst/>
          </a:prstGeom>
          <a:noFill/>
          <a:ln>
            <a:noFill/>
          </a:ln>
        </p:spPr>
      </p:pic>
      <p:pic>
        <p:nvPicPr>
          <p:cNvPr id="3" name="2 Imagen" descr="http://upload.wikimedia.org/wikipedia/commons/thumb/1/1d/DodgeCatCon.jpg/250px-DodgeCatCon.jpg"/>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988840"/>
            <a:ext cx="4211960" cy="4869160"/>
          </a:xfrm>
          <a:prstGeom prst="rect">
            <a:avLst/>
          </a:prstGeom>
          <a:noFill/>
          <a:ln>
            <a:noFill/>
          </a:ln>
        </p:spPr>
      </p:pic>
    </p:spTree>
    <p:extLst>
      <p:ext uri="{BB962C8B-B14F-4D97-AF65-F5344CB8AC3E}">
        <p14:creationId xmlns:p14="http://schemas.microsoft.com/office/powerpoint/2010/main" val="2682377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www.blogcdn.com/autos.aollatino.com/media/2010/02/catalitic-description.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165304"/>
          </a:xfrm>
          <a:prstGeom prst="rect">
            <a:avLst/>
          </a:prstGeom>
          <a:noFill/>
          <a:ln>
            <a:noFill/>
          </a:ln>
        </p:spPr>
      </p:pic>
      <p:sp>
        <p:nvSpPr>
          <p:cNvPr id="3" name="2 Rectángulo"/>
          <p:cNvSpPr/>
          <p:nvPr/>
        </p:nvSpPr>
        <p:spPr>
          <a:xfrm>
            <a:off x="179512" y="6165304"/>
            <a:ext cx="8784976" cy="584775"/>
          </a:xfrm>
          <a:prstGeom prst="rect">
            <a:avLst/>
          </a:prstGeom>
        </p:spPr>
        <p:txBody>
          <a:bodyPr wrap="square">
            <a:spAutoFit/>
          </a:bodyPr>
          <a:lstStyle/>
          <a:p>
            <a:r>
              <a:rPr lang="es-MX" sz="1600" dirty="0" err="1"/>
              <a:t>imgres?q</a:t>
            </a:r>
            <a:r>
              <a:rPr lang="es-MX" sz="1600" dirty="0"/>
              <a:t>=</a:t>
            </a:r>
            <a:r>
              <a:rPr lang="es-MX" sz="1600" dirty="0" err="1"/>
              <a:t>silenciador+tipos+de+automoviles&amp;um</a:t>
            </a:r>
            <a:r>
              <a:rPr lang="es-MX" sz="1600" dirty="0"/>
              <a:t>=1&amp;hl=</a:t>
            </a:r>
            <a:r>
              <a:rPr lang="es-MX" sz="1600" dirty="0" err="1"/>
              <a:t>es&amp;newwindow</a:t>
            </a:r>
            <a:r>
              <a:rPr lang="es-MX" sz="1600" dirty="0"/>
              <a:t>=1&amp;sa=</a:t>
            </a:r>
            <a:r>
              <a:rPr lang="es-MX" sz="1600" dirty="0" err="1"/>
              <a:t>N&amp;tbm</a:t>
            </a:r>
            <a:r>
              <a:rPr lang="es-MX" sz="1600" dirty="0"/>
              <a:t>=</a:t>
            </a:r>
            <a:r>
              <a:rPr lang="es-MX" sz="1600" dirty="0" err="1"/>
              <a:t>isch&amp;tbnid</a:t>
            </a:r>
            <a:r>
              <a:rPr lang="es-MX" sz="1600" dirty="0"/>
              <a:t>=psRNwvT-CJ4WZM:&amp;</a:t>
            </a:r>
            <a:r>
              <a:rPr lang="es-MX" sz="1600" dirty="0" err="1"/>
              <a:t>imgrefurl</a:t>
            </a:r>
            <a:r>
              <a:rPr lang="es-MX" sz="1600" dirty="0"/>
              <a:t>=http://autos.aollatino.com</a:t>
            </a:r>
          </a:p>
        </p:txBody>
      </p:sp>
    </p:spTree>
    <p:extLst>
      <p:ext uri="{BB962C8B-B14F-4D97-AF65-F5344CB8AC3E}">
        <p14:creationId xmlns:p14="http://schemas.microsoft.com/office/powerpoint/2010/main" val="3083641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6777"/>
            <a:ext cx="9144000" cy="5509200"/>
          </a:xfrm>
          <a:prstGeom prst="rect">
            <a:avLst/>
          </a:prstGeom>
        </p:spPr>
        <p:txBody>
          <a:bodyPr wrap="square">
            <a:spAutoFit/>
          </a:bodyPr>
          <a:lstStyle/>
          <a:p>
            <a:r>
              <a:rPr lang="es-MX" sz="3200" dirty="0"/>
              <a:t>En la </a:t>
            </a:r>
            <a:r>
              <a:rPr lang="es-MX" sz="3200" u="sng" dirty="0">
                <a:hlinkClick r:id="rId2" tooltip="Combustión"/>
              </a:rPr>
              <a:t>combustión</a:t>
            </a:r>
            <a:r>
              <a:rPr lang="es-MX" sz="3200" dirty="0"/>
              <a:t> que se produce en un </a:t>
            </a:r>
            <a:r>
              <a:rPr lang="es-MX" sz="3200" u="sng" dirty="0">
                <a:hlinkClick r:id="rId3" tooltip="Motor"/>
              </a:rPr>
              <a:t>motor</a:t>
            </a:r>
            <a:r>
              <a:rPr lang="es-MX" sz="3200" dirty="0"/>
              <a:t> se generan gases, algunos nocivos y otros no. </a:t>
            </a:r>
            <a:r>
              <a:rPr lang="es-MX" sz="3200" u="sng" dirty="0">
                <a:hlinkClick r:id="rId4" tooltip="Nitrógeno"/>
              </a:rPr>
              <a:t>Nitrógeno</a:t>
            </a:r>
            <a:r>
              <a:rPr lang="es-MX" sz="3200" dirty="0"/>
              <a:t>, </a:t>
            </a:r>
            <a:r>
              <a:rPr lang="es-MX" sz="3200" u="sng" dirty="0">
                <a:hlinkClick r:id="rId5" tooltip="Dióxido de carbono"/>
              </a:rPr>
              <a:t>dióxido de carbono</a:t>
            </a:r>
            <a:r>
              <a:rPr lang="es-MX" sz="3200" dirty="0"/>
              <a:t> y </a:t>
            </a:r>
            <a:r>
              <a:rPr lang="es-MX" sz="3200" u="sng" dirty="0">
                <a:hlinkClick r:id="rId6" tooltip="Vapor de agua"/>
              </a:rPr>
              <a:t>vapor de agua</a:t>
            </a:r>
            <a:r>
              <a:rPr lang="es-MX" sz="3200" dirty="0"/>
              <a:t> no son perjudiciales directamente para las personas.</a:t>
            </a:r>
          </a:p>
          <a:p>
            <a:pPr lvl="0"/>
            <a:r>
              <a:rPr lang="es-MX" sz="3200" dirty="0"/>
              <a:t>El nitrógeno (N2) lo respiramos constantemente ya que forma un 80% del aire que respiramos.</a:t>
            </a:r>
          </a:p>
          <a:p>
            <a:pPr lvl="0"/>
            <a:r>
              <a:rPr lang="es-MX" sz="3200" dirty="0"/>
              <a:t>El Vapor de agua (H2O) lo mismo, forma un porcentaje muy variable del aire que respiramos.</a:t>
            </a:r>
          </a:p>
          <a:p>
            <a:pPr lvl="0"/>
            <a:r>
              <a:rPr lang="es-MX" sz="3200" dirty="0"/>
              <a:t>El Anhídrido carbónico o Dióxido de carbono o Gas carbónico (CO2)</a:t>
            </a:r>
          </a:p>
        </p:txBody>
      </p:sp>
    </p:spTree>
    <p:extLst>
      <p:ext uri="{BB962C8B-B14F-4D97-AF65-F5344CB8AC3E}">
        <p14:creationId xmlns:p14="http://schemas.microsoft.com/office/powerpoint/2010/main" val="4161282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609" y="25446"/>
            <a:ext cx="9144000" cy="5940088"/>
          </a:xfrm>
          <a:prstGeom prst="rect">
            <a:avLst/>
          </a:prstGeom>
        </p:spPr>
        <p:txBody>
          <a:bodyPr wrap="square">
            <a:spAutoFit/>
          </a:bodyPr>
          <a:lstStyle/>
          <a:p>
            <a:pPr algn="just"/>
            <a:r>
              <a:rPr lang="es-MX" sz="3200" dirty="0"/>
              <a:t>CONVERTIDOR DOBLE VIA : Es el </a:t>
            </a:r>
            <a:r>
              <a:rPr lang="es-MX" sz="3200" dirty="0" err="1"/>
              <a:t>catalizadordividido</a:t>
            </a:r>
            <a:r>
              <a:rPr lang="es-MX" sz="3200" dirty="0"/>
              <a:t> en dos cajas en la 1ra se reduce el NOX por reacción química obteniéndose nitrógeno (N2). Luego se oxida el monóxido de carbono y los hidrocarburos no quemados para eliminarlos posteriormente.</a:t>
            </a:r>
            <a:br>
              <a:rPr lang="es-MX" sz="3200" dirty="0"/>
            </a:br>
            <a:r>
              <a:rPr lang="es-MX" sz="3200" dirty="0"/>
              <a:t> </a:t>
            </a:r>
            <a:br>
              <a:rPr lang="es-MX" sz="3200" dirty="0"/>
            </a:br>
            <a:r>
              <a:rPr lang="es-MX" sz="3200" dirty="0"/>
              <a:t>CATALIZADOR DE TRES VIAS: Es el mas avanzado por que además de hacer las funciones anteriores también regula la proporción correcta para que la combustión sea la adecuada para un funcionamiento perfecto.  </a:t>
            </a:r>
            <a:r>
              <a:rPr lang="es-MX" sz="2400" dirty="0"/>
              <a:t>                       </a:t>
            </a:r>
          </a:p>
          <a:p>
            <a:pPr algn="just"/>
            <a:r>
              <a:rPr lang="es-MX" sz="2400" dirty="0"/>
              <a:t> </a:t>
            </a:r>
          </a:p>
        </p:txBody>
      </p:sp>
    </p:spTree>
    <p:extLst>
      <p:ext uri="{BB962C8B-B14F-4D97-AF65-F5344CB8AC3E}">
        <p14:creationId xmlns:p14="http://schemas.microsoft.com/office/powerpoint/2010/main" val="254369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08857" y="27856"/>
            <a:ext cx="3227615" cy="523220"/>
          </a:xfrm>
          <a:prstGeom prst="rect">
            <a:avLst/>
          </a:prstGeom>
        </p:spPr>
        <p:txBody>
          <a:bodyPr wrap="none">
            <a:spAutoFit/>
          </a:bodyPr>
          <a:lstStyle/>
          <a:p>
            <a:r>
              <a:rPr lang="es-MX" sz="2800" b="1" i="1" dirty="0"/>
              <a:t>el Sensor de oxígeno</a:t>
            </a:r>
            <a:endParaRPr lang="es-MX" sz="2800" dirty="0"/>
          </a:p>
        </p:txBody>
      </p:sp>
      <p:sp>
        <p:nvSpPr>
          <p:cNvPr id="3" name="2 Rectángulo"/>
          <p:cNvSpPr/>
          <p:nvPr/>
        </p:nvSpPr>
        <p:spPr>
          <a:xfrm>
            <a:off x="0" y="420303"/>
            <a:ext cx="9144000" cy="6093976"/>
          </a:xfrm>
          <a:prstGeom prst="rect">
            <a:avLst/>
          </a:prstGeom>
        </p:spPr>
        <p:txBody>
          <a:bodyPr wrap="square">
            <a:spAutoFit/>
          </a:bodyPr>
          <a:lstStyle/>
          <a:p>
            <a:pPr algn="just"/>
            <a:r>
              <a:rPr lang="es-MX" sz="2600" dirty="0"/>
              <a:t>Al hacer una afinación de rutina, normalmente cambia el aceite, revisa las bujías, y cambia el filtro de aire, ¿pero está olvidando un paso importante? La mayoría de las personas no piensan en el sensor de oxígeno, pero es una pieza vital para el rendimiento y vida de su auto.</a:t>
            </a:r>
          </a:p>
          <a:p>
            <a:pPr algn="just"/>
            <a:r>
              <a:rPr lang="es-MX" sz="2600" dirty="0"/>
              <a:t>El sensor de oxígeno “lee” la cantidad de oxígeno en el escape y le indica al inyector de combustible (o al carburador) cuánto combustible necesita el motor para mantener la proporción adecuada de aire/combustible. Un sensor de oxígeno viejo o desgastado puede dar lecturas incorrectas que causan problemas con el motor y el convertidor catalítico. Los sensores de oxígeno viejos son la causa número uno de un exceso de emisiones dañinas y no poder pasar las pruebas de verificación de emisiones. La mayoría de los fabricantes recomiendan cambiar el sensor de oxígeno cada 48,000 a 80,000 kilómetros.</a:t>
            </a:r>
          </a:p>
        </p:txBody>
      </p:sp>
    </p:spTree>
    <p:extLst>
      <p:ext uri="{BB962C8B-B14F-4D97-AF65-F5344CB8AC3E}">
        <p14:creationId xmlns:p14="http://schemas.microsoft.com/office/powerpoint/2010/main" val="2440388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30862"/>
            <a:ext cx="9144000" cy="6124754"/>
          </a:xfrm>
          <a:prstGeom prst="rect">
            <a:avLst/>
          </a:prstGeom>
        </p:spPr>
        <p:txBody>
          <a:bodyPr wrap="square">
            <a:spAutoFit/>
          </a:bodyPr>
          <a:lstStyle/>
          <a:p>
            <a:pPr algn="just"/>
            <a:r>
              <a:rPr lang="es-MX" sz="2800" dirty="0"/>
              <a:t>Los sensores de oxígeno pierden precisión con el paso del tiempo, gastando combustible y causando problemas de rendimiento como sobrecarga y vacilación al arrancar. Entonces, si no lo ha hecho ya, ahora es el momento perfecto para cambiar su sensor de oxígeno. Cambiar un sensor de oxígeno en mal estado puede:</a:t>
            </a:r>
            <a:br>
              <a:rPr lang="es-MX" sz="2800" dirty="0"/>
            </a:br>
            <a:r>
              <a:rPr lang="es-MX" sz="2800" dirty="0"/>
              <a:t>Mantener la suspensión y dirección delanteras correctamente alineadas.</a:t>
            </a:r>
          </a:p>
          <a:p>
            <a:pPr lvl="0" algn="just"/>
            <a:r>
              <a:rPr lang="es-MX" sz="2800" dirty="0"/>
              <a:t>ahorrarle $1,100 pesos al año en costos de combustible</a:t>
            </a:r>
          </a:p>
          <a:p>
            <a:pPr lvl="0" algn="just"/>
            <a:r>
              <a:rPr lang="es-MX" sz="2800" dirty="0"/>
              <a:t>maximizar el rendimiento del motor</a:t>
            </a:r>
          </a:p>
          <a:p>
            <a:pPr lvl="0" algn="just"/>
            <a:r>
              <a:rPr lang="es-MX" sz="2800" dirty="0"/>
              <a:t>reducir la contaminación del aire</a:t>
            </a:r>
          </a:p>
          <a:p>
            <a:pPr lvl="0" algn="just"/>
            <a:r>
              <a:rPr lang="es-MX" sz="2800" dirty="0"/>
              <a:t>evitar fallas prematuras en el convertidor catalítico</a:t>
            </a:r>
          </a:p>
          <a:p>
            <a:pPr lvl="0" algn="just"/>
            <a:r>
              <a:rPr lang="es-MX" sz="2800" dirty="0"/>
              <a:t>ayudarle a pasar la prueba de verificación vehicular de emisiones</a:t>
            </a:r>
          </a:p>
        </p:txBody>
      </p:sp>
    </p:spTree>
    <p:extLst>
      <p:ext uri="{BB962C8B-B14F-4D97-AF65-F5344CB8AC3E}">
        <p14:creationId xmlns:p14="http://schemas.microsoft.com/office/powerpoint/2010/main" val="297691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 y="31000"/>
            <a:ext cx="9114624" cy="6093976"/>
          </a:xfrm>
          <a:prstGeom prst="rect">
            <a:avLst/>
          </a:prstGeom>
        </p:spPr>
        <p:txBody>
          <a:bodyPr wrap="square">
            <a:spAutoFit/>
          </a:bodyPr>
          <a:lstStyle/>
          <a:p>
            <a:pPr algn="just"/>
            <a:r>
              <a:rPr lang="es-MX" sz="2600" b="1" dirty="0"/>
              <a:t>Indicadores del sensor de oxígeno</a:t>
            </a:r>
            <a:r>
              <a:rPr lang="es-MX" sz="2600" dirty="0"/>
              <a:t/>
            </a:r>
            <a:br>
              <a:rPr lang="es-MX" sz="2600" dirty="0"/>
            </a:br>
            <a:r>
              <a:rPr lang="es-MX" sz="2600" dirty="0"/>
              <a:t>Es muy probable que el sensor de oxígeno está fallando si los gases de escape salen negros y con tizne o si hay hollín negro en el tubo de escape. Además, la mayoría de los fabricantes le recomiendan cambiar el sensor de oxígeno si ha estado puesto en el auto por más de 48,000 a 80,000 kilómetros.</a:t>
            </a:r>
          </a:p>
          <a:p>
            <a:pPr algn="just"/>
            <a:r>
              <a:rPr lang="es-MX" sz="2600" b="1" dirty="0"/>
              <a:t>Cambio del sensor de oxígeno</a:t>
            </a:r>
            <a:r>
              <a:rPr lang="es-MX" sz="2600" dirty="0"/>
              <a:t/>
            </a:r>
            <a:br>
              <a:rPr lang="es-MX" sz="2600" dirty="0"/>
            </a:br>
            <a:r>
              <a:rPr lang="es-MX" sz="2600" dirty="0"/>
              <a:t>Como el sensor de oxígeno tiene un trabajo tan importante como el monitorear la proporción de aire/oxígeno, la idea de cambiarlo puede parecer compleja. Pero si sabe cambiar una bujía, puede cambiar el sensor de oxígeno. Los sensores de oxígeno no son más que un sensor con un alambre pegado. Necesitará una herramienta especial, una llave de cubo para sensores de oxígeno para quitar la pieza, pero después de desconectarlo y desatornillarlo, habrá terminado.</a:t>
            </a:r>
          </a:p>
        </p:txBody>
      </p:sp>
      <p:sp>
        <p:nvSpPr>
          <p:cNvPr id="3" name="2 Rectángulo"/>
          <p:cNvSpPr/>
          <p:nvPr/>
        </p:nvSpPr>
        <p:spPr>
          <a:xfrm>
            <a:off x="1" y="6124976"/>
            <a:ext cx="9114624" cy="646331"/>
          </a:xfrm>
          <a:prstGeom prst="rect">
            <a:avLst/>
          </a:prstGeom>
        </p:spPr>
        <p:txBody>
          <a:bodyPr wrap="square">
            <a:spAutoFit/>
          </a:bodyPr>
          <a:lstStyle/>
          <a:p>
            <a:r>
              <a:rPr lang="es-MX" u="sng" dirty="0">
                <a:hlinkClick r:id="rId2"/>
              </a:rPr>
              <a:t>http://www.autozone.com.mx/en_nuestras_tiendas/productos_especiales/sensor_de_oxigeno.html</a:t>
            </a:r>
            <a:endParaRPr lang="es-MX" dirty="0"/>
          </a:p>
        </p:txBody>
      </p:sp>
    </p:spTree>
    <p:extLst>
      <p:ext uri="{BB962C8B-B14F-4D97-AF65-F5344CB8AC3E}">
        <p14:creationId xmlns:p14="http://schemas.microsoft.com/office/powerpoint/2010/main" val="177016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ttp://www.innoversia.net/uploaddocs/1-20120518-54452_1_0.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076056" cy="2924944"/>
          </a:xfrm>
          <a:prstGeom prst="rect">
            <a:avLst/>
          </a:prstGeom>
          <a:noFill/>
          <a:ln>
            <a:noFill/>
          </a:ln>
        </p:spPr>
      </p:pic>
      <p:pic>
        <p:nvPicPr>
          <p:cNvPr id="3" name="2 Imagen" descr="http://img.alibaba.com/photo/307407544/auto_oxygen_sensor_lambda_sensor_O2_sensor_exhaust_gas_sensor.jpg"/>
          <p:cNvPicPr/>
          <p:nvPr/>
        </p:nvPicPr>
        <p:blipFill>
          <a:blip r:embed="rId3">
            <a:extLst>
              <a:ext uri="{28A0092B-C50C-407E-A947-70E740481C1C}">
                <a14:useLocalDpi xmlns:a14="http://schemas.microsoft.com/office/drawing/2010/main" val="0"/>
              </a:ext>
            </a:extLst>
          </a:blip>
          <a:srcRect/>
          <a:stretch>
            <a:fillRect/>
          </a:stretch>
        </p:blipFill>
        <p:spPr bwMode="auto">
          <a:xfrm>
            <a:off x="0" y="2924944"/>
            <a:ext cx="9144000" cy="3933056"/>
          </a:xfrm>
          <a:prstGeom prst="rect">
            <a:avLst/>
          </a:prstGeom>
          <a:noFill/>
          <a:ln>
            <a:noFill/>
          </a:ln>
        </p:spPr>
      </p:pic>
      <p:sp>
        <p:nvSpPr>
          <p:cNvPr id="4" name="3 CuadroTexto"/>
          <p:cNvSpPr txBox="1"/>
          <p:nvPr/>
        </p:nvSpPr>
        <p:spPr>
          <a:xfrm>
            <a:off x="5064046" y="332655"/>
            <a:ext cx="3710118" cy="461665"/>
          </a:xfrm>
          <a:prstGeom prst="rect">
            <a:avLst/>
          </a:prstGeom>
          <a:noFill/>
        </p:spPr>
        <p:txBody>
          <a:bodyPr wrap="none" rtlCol="0">
            <a:spAutoFit/>
          </a:bodyPr>
          <a:lstStyle/>
          <a:p>
            <a:r>
              <a:rPr lang="es-MX" sz="2400" dirty="0" smtClean="0"/>
              <a:t>Diferentes tipos de sensores</a:t>
            </a:r>
            <a:endParaRPr lang="es-MX" sz="2400" dirty="0"/>
          </a:p>
        </p:txBody>
      </p:sp>
    </p:spTree>
    <p:extLst>
      <p:ext uri="{BB962C8B-B14F-4D97-AF65-F5344CB8AC3E}">
        <p14:creationId xmlns:p14="http://schemas.microsoft.com/office/powerpoint/2010/main" val="33672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Convertidor Catalítico</a:t>
            </a:r>
            <a:endParaRPr lang="es-MX" dirty="0"/>
          </a:p>
        </p:txBody>
      </p:sp>
    </p:spTree>
    <p:extLst>
      <p:ext uri="{BB962C8B-B14F-4D97-AF65-F5344CB8AC3E}">
        <p14:creationId xmlns:p14="http://schemas.microsoft.com/office/powerpoint/2010/main" val="19137821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lstStyle/>
          <a:p>
            <a:pPr marL="0" indent="0" algn="just">
              <a:buNone/>
            </a:pPr>
            <a:r>
              <a:rPr lang="es-MX" dirty="0" smtClean="0"/>
              <a:t>El convertidor catalítico o catalizador es un componente del motor de combustión interna alternativo y Wankel que sirve para el control y reducción de los gases nocivos expulsados por el motor de combustión interna</a:t>
            </a:r>
            <a:endParaRPr lang="es-MX" dirty="0"/>
          </a:p>
        </p:txBody>
      </p:sp>
      <p:sp>
        <p:nvSpPr>
          <p:cNvPr id="2" name="1 Título"/>
          <p:cNvSpPr>
            <a:spLocks noGrp="1"/>
          </p:cNvSpPr>
          <p:nvPr>
            <p:ph type="title"/>
          </p:nvPr>
        </p:nvSpPr>
        <p:spPr/>
        <p:txBody>
          <a:bodyPr/>
          <a:lstStyle/>
          <a:p>
            <a:r>
              <a:rPr lang="es-MX" dirty="0" smtClean="0"/>
              <a:t>Concepto</a:t>
            </a:r>
            <a:endParaRPr lang="es-MX" dirty="0"/>
          </a:p>
        </p:txBody>
      </p:sp>
    </p:spTree>
    <p:extLst>
      <p:ext uri="{BB962C8B-B14F-4D97-AF65-F5344CB8AC3E}">
        <p14:creationId xmlns:p14="http://schemas.microsoft.com/office/powerpoint/2010/main" val="909257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Múltiple de escape</a:t>
            </a:r>
            <a:endParaRPr lang="es-MX" dirty="0"/>
          </a:p>
        </p:txBody>
      </p:sp>
    </p:spTree>
    <p:extLst>
      <p:ext uri="{BB962C8B-B14F-4D97-AF65-F5344CB8AC3E}">
        <p14:creationId xmlns:p14="http://schemas.microsoft.com/office/powerpoint/2010/main" val="2420020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lstStyle/>
          <a:p>
            <a:pPr marL="0" indent="0" algn="just">
              <a:buNone/>
            </a:pPr>
            <a:r>
              <a:rPr lang="es-MX" dirty="0" smtClean="0"/>
              <a:t>Los hidrocarburos (HC) y el monóxido de carbono (CO) antes de ser expulsados por el escape, son convertidos en dióxido de carbono y vapor de agua. Los óxidos de nitrógeno (NOx) son disociados en Nitrógeno molecular (N2), principal constituyente de aire atmosférico, y oxígeno O2. Para que estas reacciones de disociación se produzcan ha de estar el catalizador a una temperatura de 500 º C.</a:t>
            </a:r>
            <a:endParaRPr lang="es-MX" dirty="0"/>
          </a:p>
        </p:txBody>
      </p:sp>
      <p:sp>
        <p:nvSpPr>
          <p:cNvPr id="2" name="1 Título"/>
          <p:cNvSpPr>
            <a:spLocks noGrp="1"/>
          </p:cNvSpPr>
          <p:nvPr>
            <p:ph type="title"/>
          </p:nvPr>
        </p:nvSpPr>
        <p:spPr/>
        <p:txBody>
          <a:bodyPr/>
          <a:lstStyle/>
          <a:p>
            <a:r>
              <a:rPr lang="es-MX" dirty="0" smtClean="0"/>
              <a:t>Funcionamiento</a:t>
            </a:r>
            <a:endParaRPr lang="es-MX" dirty="0"/>
          </a:p>
        </p:txBody>
      </p:sp>
    </p:spTree>
    <p:extLst>
      <p:ext uri="{BB962C8B-B14F-4D97-AF65-F5344CB8AC3E}">
        <p14:creationId xmlns:p14="http://schemas.microsoft.com/office/powerpoint/2010/main" val="9426863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lstStyle/>
          <a:p>
            <a:pPr marL="0" indent="0" algn="just">
              <a:buNone/>
            </a:pPr>
            <a:r>
              <a:rPr lang="es-MX" dirty="0" smtClean="0"/>
              <a:t>El catalizador está compuesto de platino, rodio y paladio y cuando los gases nocivos se ponen en contacto con él, se generan y aceleran las reacciones químicas que descomponen y oxidan estos gases transformándolos en gases inocuos para el medio ambiente.</a:t>
            </a:r>
            <a:endParaRPr lang="es-MX" dirty="0"/>
          </a:p>
        </p:txBody>
      </p:sp>
      <p:sp>
        <p:nvSpPr>
          <p:cNvPr id="2" name="1 Título"/>
          <p:cNvSpPr>
            <a:spLocks noGrp="1"/>
          </p:cNvSpPr>
          <p:nvPr>
            <p:ph type="title"/>
          </p:nvPr>
        </p:nvSpPr>
        <p:spPr/>
        <p:txBody>
          <a:bodyPr/>
          <a:lstStyle/>
          <a:p>
            <a:r>
              <a:rPr lang="es-MX" dirty="0" smtClean="0"/>
              <a:t>De que esta compuesto</a:t>
            </a:r>
            <a:endParaRPr lang="es-MX" dirty="0"/>
          </a:p>
        </p:txBody>
      </p:sp>
    </p:spTree>
    <p:extLst>
      <p:ext uri="{BB962C8B-B14F-4D97-AF65-F5344CB8AC3E}">
        <p14:creationId xmlns:p14="http://schemas.microsoft.com/office/powerpoint/2010/main" val="17726921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lstStyle/>
          <a:p>
            <a:pPr marL="0" indent="0">
              <a:buNone/>
            </a:pPr>
            <a:r>
              <a:rPr lang="es-MX" dirty="0" smtClean="0"/>
              <a:t>*Doble vía</a:t>
            </a:r>
          </a:p>
          <a:p>
            <a:pPr marL="0" indent="0">
              <a:buNone/>
            </a:pPr>
            <a:r>
              <a:rPr lang="es-MX" dirty="0" smtClean="0"/>
              <a:t>*Triple vía</a:t>
            </a:r>
          </a:p>
        </p:txBody>
      </p:sp>
      <p:sp>
        <p:nvSpPr>
          <p:cNvPr id="2" name="1 Título"/>
          <p:cNvSpPr>
            <a:spLocks noGrp="1"/>
          </p:cNvSpPr>
          <p:nvPr>
            <p:ph type="title"/>
          </p:nvPr>
        </p:nvSpPr>
        <p:spPr/>
        <p:txBody>
          <a:bodyPr>
            <a:normAutofit/>
          </a:bodyPr>
          <a:lstStyle/>
          <a:p>
            <a:r>
              <a:rPr lang="es-MX" dirty="0" smtClean="0"/>
              <a:t>Otros tipos de catalizadores </a:t>
            </a:r>
            <a:endParaRPr lang="es-MX" dirty="0"/>
          </a:p>
        </p:txBody>
      </p:sp>
    </p:spTree>
    <p:extLst>
      <p:ext uri="{BB962C8B-B14F-4D97-AF65-F5344CB8AC3E}">
        <p14:creationId xmlns:p14="http://schemas.microsoft.com/office/powerpoint/2010/main" val="12489036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normAutofit/>
          </a:bodyPr>
          <a:lstStyle/>
          <a:p>
            <a:pPr marL="0" indent="0">
              <a:buNone/>
            </a:pPr>
            <a:r>
              <a:rPr lang="es-MX" dirty="0" smtClean="0"/>
              <a:t>En un catalizador de doble vía , usado mayormente en el motor diesel, ocurren dos reacciones simultáneas:</a:t>
            </a:r>
          </a:p>
          <a:p>
            <a:pPr marL="0" indent="0">
              <a:buNone/>
            </a:pPr>
            <a:r>
              <a:rPr lang="es-MX" dirty="0" smtClean="0"/>
              <a:t>Oxidación de monóxido de carbono a dióxido de carbono: 2CO + O2 → 2CO2</a:t>
            </a:r>
          </a:p>
          <a:p>
            <a:pPr marL="0" indent="0" algn="just">
              <a:buNone/>
            </a:pPr>
            <a:r>
              <a:rPr lang="es-MX" dirty="0" smtClean="0"/>
              <a:t>Oxidación de hidrocarburos no quemados o parcialmente quemados a dióxido de carbono y agua: CxH2x+2 + [(3x+1)/2] O2 → xCO2 + (x+1) H2O</a:t>
            </a:r>
          </a:p>
          <a:p>
            <a:pPr marL="0" indent="0">
              <a:buNone/>
            </a:pPr>
            <a:r>
              <a:rPr lang="es-MX" dirty="0" smtClean="0"/>
              <a:t>Este tipo de catalizadores se usan en motores diesel ya que trabajan con exceso de oxígeno, generando unas tasas muy altas de Oxidos de Nitrógeno incompatibles con el metal noble que los disocia.</a:t>
            </a:r>
          </a:p>
          <a:p>
            <a:pPr marL="0" indent="0">
              <a:buNone/>
            </a:pPr>
            <a:r>
              <a:rPr lang="es-MX" dirty="0" smtClean="0"/>
              <a:t>En estos motores el NOx se elimina con la recirculación de gases de escape (EGR)</a:t>
            </a:r>
            <a:endParaRPr lang="es-MX" dirty="0"/>
          </a:p>
        </p:txBody>
      </p:sp>
      <p:sp>
        <p:nvSpPr>
          <p:cNvPr id="2" name="1 Título"/>
          <p:cNvSpPr>
            <a:spLocks noGrp="1"/>
          </p:cNvSpPr>
          <p:nvPr>
            <p:ph type="title"/>
          </p:nvPr>
        </p:nvSpPr>
        <p:spPr/>
        <p:txBody>
          <a:bodyPr/>
          <a:lstStyle/>
          <a:p>
            <a:r>
              <a:rPr lang="es-MX" dirty="0" smtClean="0"/>
              <a:t>Doble vía</a:t>
            </a:r>
            <a:endParaRPr lang="es-MX" dirty="0"/>
          </a:p>
        </p:txBody>
      </p:sp>
    </p:spTree>
    <p:extLst>
      <p:ext uri="{BB962C8B-B14F-4D97-AF65-F5344CB8AC3E}">
        <p14:creationId xmlns:p14="http://schemas.microsoft.com/office/powerpoint/2010/main" val="6795410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normAutofit/>
          </a:bodyPr>
          <a:lstStyle/>
          <a:p>
            <a:pPr marL="0" indent="0">
              <a:buNone/>
            </a:pPr>
            <a:r>
              <a:rPr lang="es-MX" dirty="0" smtClean="0"/>
              <a:t>En un catalizador de triple vía ocurren tres reacciones simultáneas:</a:t>
            </a:r>
          </a:p>
          <a:p>
            <a:pPr marL="0" indent="0">
              <a:buNone/>
            </a:pPr>
            <a:r>
              <a:rPr lang="es-MX" dirty="0" smtClean="0"/>
              <a:t>Reducción de óxidos de nitrógeno a nitrógeno y oxígeno: 2NOx → xO2 + N2</a:t>
            </a:r>
          </a:p>
          <a:p>
            <a:pPr marL="0" indent="0" algn="just">
              <a:buNone/>
            </a:pPr>
            <a:r>
              <a:rPr lang="es-MX" dirty="0" smtClean="0"/>
              <a:t>Oxidación de monóxido de carbono a dióxido de carbono: 2CO + O2 → 2CO2</a:t>
            </a:r>
          </a:p>
          <a:p>
            <a:pPr marL="0" indent="0">
              <a:buNone/>
            </a:pPr>
            <a:r>
              <a:rPr lang="es-MX" dirty="0" smtClean="0"/>
              <a:t>Oxidación de hidrocarburos no o parcialmente quemados a dióxido de carbono y agua: CxH2x+2 + [(3x+1)/2] O2 → xCO2 + (x+1) H2O.</a:t>
            </a:r>
          </a:p>
          <a:p>
            <a:pPr marL="0" indent="0">
              <a:buNone/>
            </a:pPr>
            <a:r>
              <a:rPr lang="es-MX" dirty="0" smtClean="0"/>
              <a:t>Estos catalizadores pertenecen a los motores de ciclo Otto ya que la proporción de NOx es mucho menor que en los diesel, al no trabajar con exceso de oxígeno.</a:t>
            </a:r>
            <a:endParaRPr lang="es-MX" dirty="0"/>
          </a:p>
        </p:txBody>
      </p:sp>
      <p:sp>
        <p:nvSpPr>
          <p:cNvPr id="2" name="1 Título"/>
          <p:cNvSpPr>
            <a:spLocks noGrp="1"/>
          </p:cNvSpPr>
          <p:nvPr>
            <p:ph type="title"/>
          </p:nvPr>
        </p:nvSpPr>
        <p:spPr/>
        <p:txBody>
          <a:bodyPr/>
          <a:lstStyle/>
          <a:p>
            <a:r>
              <a:rPr lang="es-MX" dirty="0" smtClean="0"/>
              <a:t>Triple vía</a:t>
            </a:r>
            <a:endParaRPr lang="es-MX" dirty="0"/>
          </a:p>
        </p:txBody>
      </p:sp>
    </p:spTree>
    <p:extLst>
      <p:ext uri="{BB962C8B-B14F-4D97-AF65-F5344CB8AC3E}">
        <p14:creationId xmlns:p14="http://schemas.microsoft.com/office/powerpoint/2010/main" val="38610384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Opacímetro</a:t>
            </a:r>
            <a:endParaRPr lang="es-MX" dirty="0"/>
          </a:p>
        </p:txBody>
      </p:sp>
    </p:spTree>
    <p:extLst>
      <p:ext uri="{BB962C8B-B14F-4D97-AF65-F5344CB8AC3E}">
        <p14:creationId xmlns:p14="http://schemas.microsoft.com/office/powerpoint/2010/main" val="10355652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3"/>
          </p:nvPr>
        </p:nvSpPr>
        <p:spPr>
          <a:xfrm>
            <a:off x="352426" y="1463040"/>
            <a:ext cx="7680960" cy="4724400"/>
          </a:xfrm>
          <a:prstGeom prst="rect">
            <a:avLst/>
          </a:prstGeom>
        </p:spPr>
        <p:txBody>
          <a:bodyPr/>
          <a:lstStyle/>
          <a:p>
            <a:pPr marL="0" indent="0" algn="just">
              <a:buNone/>
            </a:pPr>
            <a:r>
              <a:rPr lang="es-MX" dirty="0" smtClean="0"/>
              <a:t>opacímetro es un instrumento para la medición de la opacidad de la del gas de combustión , generalmente utilizados en el campo de la automoción para la determinación del nivel de contaminación del motor Diesel y de su desarrollo.</a:t>
            </a:r>
          </a:p>
        </p:txBody>
      </p:sp>
      <p:sp>
        <p:nvSpPr>
          <p:cNvPr id="2" name="1 Título"/>
          <p:cNvSpPr>
            <a:spLocks noGrp="1"/>
          </p:cNvSpPr>
          <p:nvPr>
            <p:ph type="title"/>
          </p:nvPr>
        </p:nvSpPr>
        <p:spPr/>
        <p:txBody>
          <a:bodyPr/>
          <a:lstStyle/>
          <a:p>
            <a:r>
              <a:rPr lang="es-MX" dirty="0" smtClean="0"/>
              <a:t>Concepto</a:t>
            </a:r>
            <a:endParaRPr lang="es-MX" dirty="0"/>
          </a:p>
        </p:txBody>
      </p:sp>
    </p:spTree>
    <p:extLst>
      <p:ext uri="{BB962C8B-B14F-4D97-AF65-F5344CB8AC3E}">
        <p14:creationId xmlns:p14="http://schemas.microsoft.com/office/powerpoint/2010/main" val="22751183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normAutofit/>
          </a:bodyPr>
          <a:lstStyle/>
          <a:p>
            <a:pPr marL="0" indent="0" algn="just">
              <a:buNone/>
            </a:pPr>
            <a:r>
              <a:rPr lang="es-MX" dirty="0" smtClean="0"/>
              <a:t>El principio de funcionamiento en que se basa un opacímetro, consiste en " atenuación de la intensidad de un haz de luz, causada por ' absorción óptica en la parte de las partículas sólidas ( partículas ) y gaseosa presentes en el humo y el efecto de la irradiación . Una fuente de luz, que consiste en una lámpara o un LED , y una lente de la focalización producir un haz de luz colimado que atraviesa el centro de la columna de humo, donde se absorbe una parte de la luz o radiada, debilitando así la intensidad de la luz que alcanza el receptor , formado por una lente de enfoque y una célula fotoeléctrica o fotodiodo</a:t>
            </a:r>
            <a:endParaRPr lang="es-MX" dirty="0"/>
          </a:p>
        </p:txBody>
      </p:sp>
      <p:sp>
        <p:nvSpPr>
          <p:cNvPr id="2" name="1 Título"/>
          <p:cNvSpPr>
            <a:spLocks noGrp="1"/>
          </p:cNvSpPr>
          <p:nvPr>
            <p:ph type="title"/>
          </p:nvPr>
        </p:nvSpPr>
        <p:spPr/>
        <p:txBody>
          <a:bodyPr/>
          <a:lstStyle/>
          <a:p>
            <a:r>
              <a:rPr lang="es-MX" dirty="0" smtClean="0"/>
              <a:t>Funcionamiento</a:t>
            </a:r>
            <a:endParaRPr lang="es-MX" dirty="0"/>
          </a:p>
        </p:txBody>
      </p:sp>
    </p:spTree>
    <p:extLst>
      <p:ext uri="{BB962C8B-B14F-4D97-AF65-F5344CB8AC3E}">
        <p14:creationId xmlns:p14="http://schemas.microsoft.com/office/powerpoint/2010/main" val="2574763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Filtro de escape</a:t>
            </a:r>
            <a:br>
              <a:rPr lang="es-MX" dirty="0" smtClean="0"/>
            </a:br>
            <a:endParaRPr lang="es-MX" dirty="0"/>
          </a:p>
        </p:txBody>
      </p:sp>
    </p:spTree>
    <p:extLst>
      <p:ext uri="{BB962C8B-B14F-4D97-AF65-F5344CB8AC3E}">
        <p14:creationId xmlns:p14="http://schemas.microsoft.com/office/powerpoint/2010/main" val="38835425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normAutofit/>
          </a:bodyPr>
          <a:lstStyle/>
          <a:p>
            <a:pPr marL="0" indent="0" algn="just">
              <a:buNone/>
            </a:pPr>
            <a:r>
              <a:rPr lang="es-MX" dirty="0" smtClean="0"/>
              <a:t>También denominado como sistema del filtro de partículas diesel con recubrimiento catalítico. Se implanta en vehículos donde el filtro de partículas esta instalado cerca del motor. Debido a los cortos recorridos de los gases de escape entre el motor y el filtro de partículas, la temperatura de los gases de escape todavía es suficiente para la combustión de las partículas.</a:t>
            </a:r>
          </a:p>
          <a:p>
            <a:pPr marL="0" indent="0">
              <a:buNone/>
            </a:pPr>
            <a:r>
              <a:rPr lang="es-MX" dirty="0" smtClean="0"/>
              <a:t>En la figura inferior se muestra un sistema con escape monocaudal. En los sistemas de escape de caudal múltiple (dos o mas tubos de escape), los filtros de partículas y los sensores se implantan respectivamente una vez en cada ramal de gases de escape.</a:t>
            </a:r>
          </a:p>
          <a:p>
            <a:pPr marL="0" indent="0">
              <a:buNone/>
            </a:pPr>
            <a:endParaRPr lang="es-MX" dirty="0" smtClean="0"/>
          </a:p>
          <a:p>
            <a:pPr marL="0" indent="0">
              <a:buNone/>
            </a:pPr>
            <a:endParaRPr lang="es-MX" dirty="0"/>
          </a:p>
        </p:txBody>
      </p:sp>
      <p:sp>
        <p:nvSpPr>
          <p:cNvPr id="2" name="1 Título"/>
          <p:cNvSpPr>
            <a:spLocks noGrp="1"/>
          </p:cNvSpPr>
          <p:nvPr>
            <p:ph type="title"/>
          </p:nvPr>
        </p:nvSpPr>
        <p:spPr/>
        <p:txBody>
          <a:bodyPr/>
          <a:lstStyle/>
          <a:p>
            <a:r>
              <a:rPr lang="es-MX" dirty="0" smtClean="0"/>
              <a:t>Para diesel</a:t>
            </a:r>
            <a:endParaRPr lang="es-MX" dirty="0"/>
          </a:p>
        </p:txBody>
      </p:sp>
    </p:spTree>
    <p:extLst>
      <p:ext uri="{BB962C8B-B14F-4D97-AF65-F5344CB8AC3E}">
        <p14:creationId xmlns:p14="http://schemas.microsoft.com/office/powerpoint/2010/main" val="2113946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3"/>
          </p:nvPr>
        </p:nvSpPr>
        <p:spPr/>
        <p:txBody>
          <a:bodyPr/>
          <a:lstStyle/>
          <a:p>
            <a:pPr marL="0" indent="0" algn="just">
              <a:buNone/>
            </a:pPr>
            <a:r>
              <a:rPr lang="es-MX" dirty="0" smtClean="0"/>
              <a:t>El múltiple de escape tiene un papel preponderante en el sistema completo de escape. También llamado camarín, es la tubería que cumple la función de expulsar hacia el caño de escape los gases que provienen de la combustión de los cilindros del motor, para enviarlos hacia la parte posterior del vehículo</a:t>
            </a:r>
            <a:endParaRPr lang="es-MX" dirty="0"/>
          </a:p>
        </p:txBody>
      </p:sp>
    </p:spTree>
    <p:extLst>
      <p:ext uri="{BB962C8B-B14F-4D97-AF65-F5344CB8AC3E}">
        <p14:creationId xmlns:p14="http://schemas.microsoft.com/office/powerpoint/2010/main" val="7268547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normAutofit/>
          </a:bodyPr>
          <a:lstStyle/>
          <a:p>
            <a:pPr marL="0" indent="0" algn="just">
              <a:buNone/>
            </a:pPr>
            <a:r>
              <a:rPr lang="es-MX" dirty="0" smtClean="0"/>
              <a:t>El filtro de partículas diesel con recubrimiento catalítico va situado en el ramal de escape, cerca del motor, detrás del turbocompresor.</a:t>
            </a:r>
          </a:p>
          <a:p>
            <a:pPr marL="0" indent="0">
              <a:buNone/>
            </a:pPr>
            <a:r>
              <a:rPr lang="es-MX" dirty="0" smtClean="0"/>
              <a:t>Se han combinado dos componentes en la misma unidad: el catalizador de oxidación y el filtro de partículas, dando por resultado el filtro de partículas diesel con recubrimiento catalítico. Este sistema combina la</a:t>
            </a:r>
          </a:p>
          <a:p>
            <a:pPr marL="0" indent="0">
              <a:buNone/>
            </a:pPr>
            <a:r>
              <a:rPr lang="es-MX" dirty="0" smtClean="0"/>
              <a:t>función del catalizador de oxidación con la del filtro de partículas diesel en un solo componente.</a:t>
            </a:r>
            <a:endParaRPr lang="es-MX" dirty="0"/>
          </a:p>
        </p:txBody>
      </p:sp>
      <p:sp>
        <p:nvSpPr>
          <p:cNvPr id="2" name="1 Título"/>
          <p:cNvSpPr>
            <a:spLocks noGrp="1"/>
          </p:cNvSpPr>
          <p:nvPr>
            <p:ph type="title"/>
          </p:nvPr>
        </p:nvSpPr>
        <p:spPr/>
        <p:txBody>
          <a:bodyPr/>
          <a:lstStyle/>
          <a:p>
            <a:r>
              <a:rPr lang="es-MX" dirty="0" smtClean="0"/>
              <a:t>Constituida</a:t>
            </a:r>
            <a:endParaRPr lang="es-MX" dirty="0"/>
          </a:p>
        </p:txBody>
      </p:sp>
    </p:spTree>
    <p:extLst>
      <p:ext uri="{BB962C8B-B14F-4D97-AF65-F5344CB8AC3E}">
        <p14:creationId xmlns:p14="http://schemas.microsoft.com/office/powerpoint/2010/main" val="26140298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normAutofit/>
          </a:bodyPr>
          <a:lstStyle/>
          <a:p>
            <a:r>
              <a:rPr lang="es-MX" dirty="0" smtClean="0"/>
              <a:t>El filtro de partículas diesel consta de un cuerpo cerámico alveolar de carburo de silicio, alojado en una carcasa de metal. El cuerpo de cerámica está dividido por una gran cantidad de pequeños conductos paralelos, cerrados de forma alternativa. De ahí resultan conductos de admisión y escape separados por las paredes filtrantes. Las paredes filtrantes de carburo de silicio son porosas. </a:t>
            </a:r>
          </a:p>
          <a:p>
            <a:pPr algn="just"/>
            <a:r>
              <a:rPr lang="es-MX" dirty="0" smtClean="0"/>
              <a:t>El cuerpo de carburo de silicio está recubierto con una combinación de óxido de aluminio y óxido de cerio. Esta combinación se utiliza como sustrato para el catalizador. El sustrato está recubierto con el metal noble del platino, que hace las veces de catalizador.</a:t>
            </a:r>
          </a:p>
          <a:p>
            <a:r>
              <a:rPr lang="es-MX" dirty="0" smtClean="0"/>
              <a:t>Un catalizador es una sustancia que respalda o inhibe una reacción química, sin experimentar ella misma ninguna modificación por ese motivo.</a:t>
            </a:r>
            <a:endParaRPr lang="es-MX" dirty="0"/>
          </a:p>
        </p:txBody>
      </p:sp>
      <p:sp>
        <p:nvSpPr>
          <p:cNvPr id="2" name="1 Título"/>
          <p:cNvSpPr>
            <a:spLocks noGrp="1"/>
          </p:cNvSpPr>
          <p:nvPr>
            <p:ph type="title"/>
          </p:nvPr>
        </p:nvSpPr>
        <p:spPr/>
        <p:txBody>
          <a:bodyPr/>
          <a:lstStyle/>
          <a:p>
            <a:r>
              <a:rPr lang="es-MX" dirty="0" smtClean="0"/>
              <a:t>Estructura</a:t>
            </a:r>
            <a:endParaRPr lang="es-MX" dirty="0"/>
          </a:p>
        </p:txBody>
      </p:sp>
    </p:spTree>
    <p:extLst>
      <p:ext uri="{BB962C8B-B14F-4D97-AF65-F5344CB8AC3E}">
        <p14:creationId xmlns:p14="http://schemas.microsoft.com/office/powerpoint/2010/main" val="11548272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36" y="0"/>
            <a:ext cx="919603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72214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lstStyle/>
          <a:p>
            <a:endParaRPr lang="es-MX" dirty="0"/>
          </a:p>
        </p:txBody>
      </p:sp>
      <p:sp>
        <p:nvSpPr>
          <p:cNvPr id="2" name="1 Título"/>
          <p:cNvSpPr>
            <a:spLocks noGrp="1"/>
          </p:cNvSpPr>
          <p:nvPr>
            <p:ph type="title"/>
          </p:nvPr>
        </p:nvSpPr>
        <p:spPr/>
        <p:txBody>
          <a:bodyPr/>
          <a:lstStyle/>
          <a:p>
            <a:r>
              <a:rPr lang="es-MX" dirty="0" smtClean="0"/>
              <a:t>Trampa de </a:t>
            </a:r>
            <a:r>
              <a:rPr lang="es-MX" dirty="0" err="1" smtClean="0"/>
              <a:t>particulas</a:t>
            </a:r>
            <a:endParaRPr lang="es-MX" dirty="0"/>
          </a:p>
        </p:txBody>
      </p:sp>
    </p:spTree>
    <p:extLst>
      <p:ext uri="{BB962C8B-B14F-4D97-AF65-F5344CB8AC3E}">
        <p14:creationId xmlns:p14="http://schemas.microsoft.com/office/powerpoint/2010/main" val="30136906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lstStyle/>
          <a:p>
            <a:pPr marL="0" indent="0" algn="just">
              <a:buNone/>
            </a:pPr>
            <a:r>
              <a:rPr lang="es-MX" dirty="0" smtClean="0"/>
              <a:t>El desarrollo de sistemas que permitan una combustión más efectiva y limpia resulta por el momento insuficiente para solucionar el problema de las emisiones de partículas de los motores Diesel. Para reducir el volumen de éstas al nivel que exigen las próximas normas anticontaminantes se hace necesario el uso de las llamadas «filtros» o «trampas» de partículas.</a:t>
            </a:r>
            <a:endParaRPr lang="es-MX" dirty="0"/>
          </a:p>
        </p:txBody>
      </p:sp>
      <p:sp>
        <p:nvSpPr>
          <p:cNvPr id="2" name="1 Título"/>
          <p:cNvSpPr>
            <a:spLocks noGrp="1"/>
          </p:cNvSpPr>
          <p:nvPr>
            <p:ph type="title"/>
          </p:nvPr>
        </p:nvSpPr>
        <p:spPr/>
        <p:txBody>
          <a:bodyPr/>
          <a:lstStyle/>
          <a:p>
            <a:r>
              <a:rPr lang="es-MX" dirty="0" smtClean="0"/>
              <a:t>De motor de diesel</a:t>
            </a:r>
            <a:endParaRPr lang="es-MX" dirty="0"/>
          </a:p>
        </p:txBody>
      </p:sp>
    </p:spTree>
    <p:extLst>
      <p:ext uri="{BB962C8B-B14F-4D97-AF65-F5344CB8AC3E}">
        <p14:creationId xmlns:p14="http://schemas.microsoft.com/office/powerpoint/2010/main" val="23292000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457200" y="404664"/>
            <a:ext cx="8229600" cy="5721499"/>
          </a:xfrm>
          <a:prstGeom prst="rect">
            <a:avLst/>
          </a:prstGeom>
        </p:spPr>
        <p:txBody>
          <a:bodyPr/>
          <a:lstStyle/>
          <a:p>
            <a:pPr marL="0" indent="0" algn="just">
              <a:buNone/>
            </a:pPr>
            <a:r>
              <a:rPr lang="es-MX" dirty="0" smtClean="0"/>
              <a:t>Estas trampas retienen en su interior las partículas originadas en el proceso de combustión, evitando que sean expulsadas a la atmósfera. Pero, como evidentemente la capacidad de estos filtros no es ilimitada, es necesario proceder a su limpieza. Esto se hace de forma periódica y automática durante el funcionamiento normal del coche, sin que el conductor pueda notar nada.</a:t>
            </a:r>
            <a:endParaRPr lang="es-MX" dirty="0"/>
          </a:p>
        </p:txBody>
      </p:sp>
    </p:spTree>
    <p:extLst>
      <p:ext uri="{BB962C8B-B14F-4D97-AF65-F5344CB8AC3E}">
        <p14:creationId xmlns:p14="http://schemas.microsoft.com/office/powerpoint/2010/main" val="371158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lstStyle/>
          <a:p>
            <a:endParaRPr lang="es-MX"/>
          </a:p>
        </p:txBody>
      </p:sp>
      <p:sp>
        <p:nvSpPr>
          <p:cNvPr id="2" name="1 Título"/>
          <p:cNvSpPr>
            <a:spLocks noGrp="1"/>
          </p:cNvSpPr>
          <p:nvPr>
            <p:ph type="title"/>
          </p:nvPr>
        </p:nvSpPr>
        <p:spPr/>
        <p:txBody>
          <a:bodyPr/>
          <a:lstStyle/>
          <a:p>
            <a:r>
              <a:rPr lang="es-MX" dirty="0" smtClean="0"/>
              <a:t>EGR</a:t>
            </a:r>
            <a:endParaRPr lang="es-MX" dirty="0"/>
          </a:p>
        </p:txBody>
      </p:sp>
    </p:spTree>
    <p:extLst>
      <p:ext uri="{BB962C8B-B14F-4D97-AF65-F5344CB8AC3E}">
        <p14:creationId xmlns:p14="http://schemas.microsoft.com/office/powerpoint/2010/main" val="22536596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normAutofit/>
          </a:bodyPr>
          <a:lstStyle/>
          <a:p>
            <a:pPr marL="0" indent="0" algn="just">
              <a:buNone/>
            </a:pPr>
            <a:r>
              <a:rPr lang="es-MX" dirty="0" smtClean="0"/>
              <a:t>El sistema de Recirculación de Gases de Escape (EGR) está diseñado para reducir la cantidad de Oxidos de Nitrógeno (NOx) creados en la cámara de combustión durante períodos que por lo regular resultan en temperaturas de combustión elevadas. Los NOx se forman en altas concentraciones cuando las temperaturas de combustión excedan 2500 Grados Farenheit. (La temperatura dentro de la cámara de combustión al momento del encendido es mucho mayor que la</a:t>
            </a:r>
          </a:p>
          <a:p>
            <a:pPr marL="0" indent="0">
              <a:buNone/>
            </a:pPr>
            <a:r>
              <a:rPr lang="es-MX" dirty="0" smtClean="0"/>
              <a:t>temperatura general del anticongelante del motor).</a:t>
            </a:r>
            <a:endParaRPr lang="es-MX" dirty="0"/>
          </a:p>
        </p:txBody>
      </p:sp>
      <p:sp>
        <p:nvSpPr>
          <p:cNvPr id="2" name="1 Título"/>
          <p:cNvSpPr>
            <a:spLocks noGrp="1"/>
          </p:cNvSpPr>
          <p:nvPr>
            <p:ph type="title"/>
          </p:nvPr>
        </p:nvSpPr>
        <p:spPr/>
        <p:txBody>
          <a:bodyPr/>
          <a:lstStyle/>
          <a:p>
            <a:r>
              <a:rPr lang="es-MX" dirty="0" smtClean="0"/>
              <a:t>Concepto</a:t>
            </a:r>
            <a:endParaRPr lang="es-MX" dirty="0"/>
          </a:p>
        </p:txBody>
      </p:sp>
    </p:spTree>
    <p:extLst>
      <p:ext uri="{BB962C8B-B14F-4D97-AF65-F5344CB8AC3E}">
        <p14:creationId xmlns:p14="http://schemas.microsoft.com/office/powerpoint/2010/main" val="4312431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normAutofit/>
          </a:bodyPr>
          <a:lstStyle/>
          <a:p>
            <a:pPr marL="0" indent="0">
              <a:buNone/>
            </a:pPr>
            <a:r>
              <a:rPr lang="es-MX" dirty="0" smtClean="0"/>
              <a:t>El sistema EGR reduce la producción de NOx al recircular pequeñas cantidades de gases de</a:t>
            </a:r>
          </a:p>
          <a:p>
            <a:pPr marL="0" indent="0" algn="just">
              <a:buNone/>
            </a:pPr>
            <a:r>
              <a:rPr lang="es-MX" dirty="0" smtClean="0"/>
              <a:t>escape en el múltiple  de admisión donde se mezcla con la carga entrante de aire y combustible. Al diluir la mezcla de aire/combustible bajo estas condiciones, las temperaturas pico de combustión y las altas presiones dentro de la cámara se reducen, lo cual resulta en una reducción general de la producción de Gas NOx.</a:t>
            </a:r>
            <a:endParaRPr lang="es-MX" dirty="0"/>
          </a:p>
        </p:txBody>
      </p:sp>
    </p:spTree>
    <p:extLst>
      <p:ext uri="{BB962C8B-B14F-4D97-AF65-F5344CB8AC3E}">
        <p14:creationId xmlns:p14="http://schemas.microsoft.com/office/powerpoint/2010/main" val="12334957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352426" y="1463040"/>
            <a:ext cx="7680960" cy="4724400"/>
          </a:xfrm>
          <a:prstGeom prst="rect">
            <a:avLst/>
          </a:prstGeom>
        </p:spPr>
        <p:txBody>
          <a:bodyPr/>
          <a:lstStyle/>
          <a:p>
            <a:endParaRPr lang="es-MX" dirty="0"/>
          </a:p>
        </p:txBody>
      </p:sp>
      <p:sp>
        <p:nvSpPr>
          <p:cNvPr id="2" name="1 Título"/>
          <p:cNvSpPr>
            <a:spLocks noGrp="1"/>
          </p:cNvSpPr>
          <p:nvPr>
            <p:ph type="title"/>
          </p:nvPr>
        </p:nvSpPr>
        <p:spPr/>
        <p:txBody>
          <a:bodyPr/>
          <a:lstStyle/>
          <a:p>
            <a:endParaRPr lang="es-MX"/>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652" b="8077"/>
          <a:stretch/>
        </p:blipFill>
        <p:spPr bwMode="auto">
          <a:xfrm>
            <a:off x="0" y="0"/>
            <a:ext cx="925252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6051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lstStyle/>
          <a:p>
            <a:pPr marL="0" indent="0" algn="just">
              <a:buNone/>
            </a:pPr>
            <a:r>
              <a:rPr lang="es-MX" dirty="0" smtClean="0"/>
              <a:t>El múltiple de escape tiene entradas para permitir la inyección del aire dentro del escape, y al hacerlo se impulsan a alta presión hacia fuera. Esto hace que el vehículo se desplace mejor a altas revoluciones.</a:t>
            </a:r>
            <a:endParaRPr lang="es-MX" dirty="0"/>
          </a:p>
        </p:txBody>
      </p:sp>
    </p:spTree>
    <p:extLst>
      <p:ext uri="{BB962C8B-B14F-4D97-AF65-F5344CB8AC3E}">
        <p14:creationId xmlns:p14="http://schemas.microsoft.com/office/powerpoint/2010/main" val="30718677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evaporación de gases en el tanque de combustible</a:t>
            </a:r>
            <a:endParaRPr lang="es-ES" dirty="0"/>
          </a:p>
        </p:txBody>
      </p:sp>
    </p:spTree>
    <p:extLst>
      <p:ext uri="{BB962C8B-B14F-4D97-AF65-F5344CB8AC3E}">
        <p14:creationId xmlns:p14="http://schemas.microsoft.com/office/powerpoint/2010/main" val="34817315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Medidas preventivas</a:t>
            </a:r>
            <a:endParaRPr lang="es-ES" dirty="0"/>
          </a:p>
        </p:txBody>
      </p:sp>
      <p:sp>
        <p:nvSpPr>
          <p:cNvPr id="4" name="3 CuadroTexto"/>
          <p:cNvSpPr txBox="1"/>
          <p:nvPr/>
        </p:nvSpPr>
        <p:spPr>
          <a:xfrm>
            <a:off x="1343891" y="2761381"/>
            <a:ext cx="6096000" cy="3970318"/>
          </a:xfrm>
          <a:prstGeom prst="rect">
            <a:avLst/>
          </a:prstGeom>
          <a:noFill/>
        </p:spPr>
        <p:txBody>
          <a:bodyPr wrap="square" rtlCol="0">
            <a:spAutoFit/>
          </a:bodyPr>
          <a:lstStyle/>
          <a:p>
            <a:pPr algn="just"/>
            <a:r>
              <a:rPr lang="es-MX" sz="2800" dirty="0"/>
              <a:t>El crecimiento anual del parque vehicular en la región, la edad de las unidades </a:t>
            </a:r>
            <a:r>
              <a:rPr lang="es-MX" sz="2800" dirty="0" smtClean="0"/>
              <a:t>de transporte, </a:t>
            </a:r>
            <a:r>
              <a:rPr lang="es-MX" sz="2800" dirty="0"/>
              <a:t>el pobre mantenimiento y la falta de programas adecuados </a:t>
            </a:r>
            <a:r>
              <a:rPr lang="es-MX" sz="2800" dirty="0" smtClean="0"/>
              <a:t>recapacitación</a:t>
            </a:r>
            <a:r>
              <a:rPr lang="es-MX" sz="2800" dirty="0"/>
              <a:t> en el control de emisiones vehiculares, incrementa la amenaza de </a:t>
            </a:r>
            <a:r>
              <a:rPr lang="es-MX" sz="2800" dirty="0" smtClean="0"/>
              <a:t>la contaminación </a:t>
            </a:r>
            <a:r>
              <a:rPr lang="es-MX" sz="2800" dirty="0"/>
              <a:t>del aire y reduce la calidad de vida de la población</a:t>
            </a:r>
            <a:endParaRPr lang="es-ES" sz="2800" dirty="0"/>
          </a:p>
        </p:txBody>
      </p:sp>
    </p:spTree>
    <p:extLst>
      <p:ext uri="{BB962C8B-B14F-4D97-AF65-F5344CB8AC3E}">
        <p14:creationId xmlns:p14="http://schemas.microsoft.com/office/powerpoint/2010/main" val="20464796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371600" y="1971580"/>
            <a:ext cx="6400800" cy="3539430"/>
          </a:xfrm>
          <a:prstGeom prst="rect">
            <a:avLst/>
          </a:prstGeom>
          <a:noFill/>
        </p:spPr>
        <p:txBody>
          <a:bodyPr wrap="square" rtlCol="0">
            <a:spAutoFit/>
          </a:bodyPr>
          <a:lstStyle/>
          <a:p>
            <a:pPr algn="just"/>
            <a:r>
              <a:rPr lang="es-MX" sz="2800" dirty="0" smtClean="0"/>
              <a:t>la </a:t>
            </a:r>
            <a:r>
              <a:rPr lang="es-MX" sz="2800" dirty="0"/>
              <a:t>función del sistema EVAP es permitir la apropiada ventilación del sistema de combustible y evitar que las evaporaciones se descarguen a la atmósfera, es decir se debe retener y almacenar los vapores durante el motor está apagado, que es cuando se da la mayor cantidad de evaporación</a:t>
            </a:r>
            <a:endParaRPr lang="es-ES" sz="2800" dirty="0"/>
          </a:p>
        </p:txBody>
      </p:sp>
    </p:spTree>
    <p:extLst>
      <p:ext uri="{BB962C8B-B14F-4D97-AF65-F5344CB8AC3E}">
        <p14:creationId xmlns:p14="http://schemas.microsoft.com/office/powerpoint/2010/main" val="34306857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Estado de los componentes</a:t>
            </a:r>
            <a:endParaRPr lang="es-ES" dirty="0"/>
          </a:p>
        </p:txBody>
      </p:sp>
      <p:sp>
        <p:nvSpPr>
          <p:cNvPr id="6" name="5 Rectángulo"/>
          <p:cNvSpPr/>
          <p:nvPr/>
        </p:nvSpPr>
        <p:spPr>
          <a:xfrm>
            <a:off x="990600" y="1828800"/>
            <a:ext cx="7010400" cy="3416320"/>
          </a:xfrm>
          <a:prstGeom prst="rect">
            <a:avLst/>
          </a:prstGeom>
        </p:spPr>
        <p:txBody>
          <a:bodyPr wrap="square">
            <a:spAutoFit/>
          </a:bodyPr>
          <a:lstStyle/>
          <a:p>
            <a:r>
              <a:rPr lang="es-MX" i="1" dirty="0"/>
              <a:t>apón sellado del tanque.</a:t>
            </a:r>
            <a:endParaRPr lang="es-MX" dirty="0"/>
          </a:p>
          <a:p>
            <a:pPr algn="just"/>
            <a:r>
              <a:rPr lang="es-MX" dirty="0"/>
              <a:t>Los tapones de tanque ventilados directamente (con respiradero) ya no se utilizan. Todos los tapones de tanque actuales son sellados. La mayoría de ellos además de ser sellados, están equipados con una válvula de alivio de presión y vacío. Estas válvulas previenen daños en el tanque  en caso de que fallara el sistema de ventilación del tanque.</a:t>
            </a:r>
          </a:p>
          <a:p>
            <a:r>
              <a:rPr lang="es-MX" i="1" dirty="0"/>
              <a:t>Tanque de combustible</a:t>
            </a:r>
            <a:endParaRPr lang="es-MX" dirty="0"/>
          </a:p>
          <a:p>
            <a:pPr algn="just"/>
            <a:r>
              <a:rPr lang="es-MX" dirty="0"/>
              <a:t>Antes de 1970 los vehículos liberaban los excesos de vapores de combustible por medio del tapón de llenado y el tubo de ventilación en el tanque de combustible. La tubería de ventilación  permitía que ingresara aire a medida que se consumía el combustible, el cual compensaba la presión interna de vapor en altas temperaturas.</a:t>
            </a:r>
          </a:p>
        </p:txBody>
      </p:sp>
    </p:spTree>
    <p:extLst>
      <p:ext uri="{BB962C8B-B14F-4D97-AF65-F5344CB8AC3E}">
        <p14:creationId xmlns:p14="http://schemas.microsoft.com/office/powerpoint/2010/main" val="3951280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Sistema de control de evaporaciones de gases (EV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066800"/>
            <a:ext cx="5731898" cy="4333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74744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Correcciones</a:t>
            </a:r>
            <a:endParaRPr lang="es-ES" dirty="0"/>
          </a:p>
        </p:txBody>
      </p:sp>
      <p:sp>
        <p:nvSpPr>
          <p:cNvPr id="4" name="3 CuadroTexto"/>
          <p:cNvSpPr txBox="1"/>
          <p:nvPr/>
        </p:nvSpPr>
        <p:spPr>
          <a:xfrm>
            <a:off x="990600" y="1676400"/>
            <a:ext cx="6934200" cy="2862322"/>
          </a:xfrm>
          <a:prstGeom prst="rect">
            <a:avLst/>
          </a:prstGeom>
          <a:noFill/>
        </p:spPr>
        <p:txBody>
          <a:bodyPr wrap="square" rtlCol="0">
            <a:spAutoFit/>
          </a:bodyPr>
          <a:lstStyle/>
          <a:p>
            <a:pPr algn="just"/>
            <a:r>
              <a:rPr lang="es-MX" sz="2000" dirty="0"/>
              <a:t>La función del sistema EVAP es permitir la apropiada ventilación del sistema de combustible y evitar que las evaporaciones se descarguen a la atmósfera, es decir se debe retener y almacenar los vapores durante el motor está apagado, que es cuando se da la mayor cantidad de evaporación. Cuando el motor se arranca dichos vapores deben ser "desalmacenados" y quemados en los cilindros. En la mayoría de los sistemas el almacenamiento se da en un depósito de carbón activado, comúnmente llamado  </a:t>
            </a:r>
            <a:r>
              <a:rPr lang="es-MX" sz="2000" dirty="0" smtClean="0"/>
              <a:t>Canistel.</a:t>
            </a:r>
            <a:endParaRPr lang="es-ES" sz="2000" dirty="0"/>
          </a:p>
        </p:txBody>
      </p:sp>
    </p:spTree>
    <p:extLst>
      <p:ext uri="{BB962C8B-B14F-4D97-AF65-F5344CB8AC3E}">
        <p14:creationId xmlns:p14="http://schemas.microsoft.com/office/powerpoint/2010/main" val="4715293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500"/>
            <a:ext cx="8229600" cy="1143000"/>
          </a:xfrm>
        </p:spPr>
        <p:txBody>
          <a:bodyPr/>
          <a:lstStyle/>
          <a:p>
            <a:r>
              <a:rPr lang="es-MX" dirty="0" smtClean="0"/>
              <a:t>Conversión catalítica</a:t>
            </a:r>
            <a:endParaRPr lang="es-ES" dirty="0"/>
          </a:p>
        </p:txBody>
      </p:sp>
    </p:spTree>
    <p:extLst>
      <p:ext uri="{BB962C8B-B14F-4D97-AF65-F5344CB8AC3E}">
        <p14:creationId xmlns:p14="http://schemas.microsoft.com/office/powerpoint/2010/main" val="4803323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66800" y="1465314"/>
            <a:ext cx="5029200" cy="2031325"/>
          </a:xfrm>
          <a:prstGeom prst="rect">
            <a:avLst/>
          </a:prstGeom>
        </p:spPr>
        <p:txBody>
          <a:bodyPr wrap="square">
            <a:spAutoFit/>
          </a:bodyPr>
          <a:lstStyle/>
          <a:p>
            <a:pPr algn="just"/>
            <a:r>
              <a:rPr lang="es-MX" dirty="0" smtClean="0"/>
              <a:t>La mayoría  de los autos modernos están equipados con un convertidor catalítico que hace </a:t>
            </a:r>
          </a:p>
          <a:p>
            <a:pPr algn="just"/>
            <a:r>
              <a:rPr lang="es-MX" dirty="0" smtClean="0"/>
              <a:t>que los gases que salen del escape sean menos dañinos para las personas y el medio </a:t>
            </a:r>
          </a:p>
          <a:p>
            <a:pPr algn="just"/>
            <a:r>
              <a:rPr lang="es-MX" dirty="0" smtClean="0"/>
              <a:t>ambiente. Con este aparato, alrededor del 90%  de los gases dañinos son convertidos en </a:t>
            </a:r>
          </a:p>
          <a:p>
            <a:pPr algn="just"/>
            <a:r>
              <a:rPr lang="es-MX" dirty="0" smtClean="0"/>
              <a:t>gases menos peligrosos.</a:t>
            </a:r>
            <a:endParaRPr lang="es-ES" dirty="0"/>
          </a:p>
        </p:txBody>
      </p:sp>
    </p:spTree>
    <p:extLst>
      <p:ext uri="{BB962C8B-B14F-4D97-AF65-F5344CB8AC3E}">
        <p14:creationId xmlns:p14="http://schemas.microsoft.com/office/powerpoint/2010/main" val="11766851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856" t="39880" r="23252" b="16668"/>
          <a:stretch/>
        </p:blipFill>
        <p:spPr bwMode="auto">
          <a:xfrm>
            <a:off x="-1" y="762000"/>
            <a:ext cx="9144001"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7548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371600" y="1295400"/>
            <a:ext cx="5486400" cy="3416320"/>
          </a:xfrm>
          <a:prstGeom prst="rect">
            <a:avLst/>
          </a:prstGeom>
          <a:noFill/>
        </p:spPr>
        <p:txBody>
          <a:bodyPr wrap="square" rtlCol="0">
            <a:spAutoFit/>
          </a:bodyPr>
          <a:lstStyle/>
          <a:p>
            <a:pPr algn="just"/>
            <a:r>
              <a:rPr lang="es-MX" dirty="0" smtClean="0"/>
              <a:t>Se  menciona la conversión del monóxido de carbono o de los óxidos de </a:t>
            </a:r>
          </a:p>
          <a:p>
            <a:pPr algn="just"/>
            <a:r>
              <a:rPr lang="es-MX" dirty="0" smtClean="0"/>
              <a:t>nitrógeno a otros compuestos.</a:t>
            </a:r>
          </a:p>
          <a:p>
            <a:pPr algn="just"/>
            <a:r>
              <a:rPr lang="es-MX" dirty="0" smtClean="0"/>
              <a:t>Ejemplos de respuestas correctas:</a:t>
            </a:r>
          </a:p>
          <a:p>
            <a:pPr algn="just"/>
            <a:r>
              <a:rPr lang="es-MX" dirty="0" smtClean="0"/>
              <a:t> El monóxido de carbono se convierte en dióxido de carbono.</a:t>
            </a:r>
          </a:p>
          <a:p>
            <a:pPr algn="just"/>
            <a:r>
              <a:rPr lang="es-MX" dirty="0" smtClean="0"/>
              <a:t> Los óxidos de nitrógeno se convierten en nitrógeno.</a:t>
            </a:r>
          </a:p>
          <a:p>
            <a:pPr algn="just"/>
            <a:r>
              <a:rPr lang="es-MX" dirty="0" smtClean="0"/>
              <a:t> Convierte los gases tóxicos en gases no tóxicos. Por ejemplo en CO en CO2 (90%)</a:t>
            </a:r>
          </a:p>
          <a:p>
            <a:pPr algn="just"/>
            <a:r>
              <a:rPr lang="es-MX" dirty="0" smtClean="0"/>
              <a:t> El dióxido de carbono y el nitrógeno no son tan dañinos como el monóxido de </a:t>
            </a:r>
          </a:p>
          <a:p>
            <a:pPr algn="just"/>
            <a:r>
              <a:rPr lang="es-MX" dirty="0" smtClean="0"/>
              <a:t>carbono y los óxidos de nitrógeno.</a:t>
            </a:r>
            <a:endParaRPr lang="es-ES" dirty="0"/>
          </a:p>
        </p:txBody>
      </p:sp>
    </p:spTree>
    <p:extLst>
      <p:ext uri="{BB962C8B-B14F-4D97-AF65-F5344CB8AC3E}">
        <p14:creationId xmlns:p14="http://schemas.microsoft.com/office/powerpoint/2010/main" val="1004141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305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2195736" y="4305952"/>
            <a:ext cx="4572000" cy="2308324"/>
          </a:xfrm>
          <a:prstGeom prst="rect">
            <a:avLst/>
          </a:prstGeom>
        </p:spPr>
        <p:txBody>
          <a:bodyPr>
            <a:spAutoFit/>
          </a:bodyPr>
          <a:lstStyle/>
          <a:p>
            <a:r>
              <a:rPr lang="es-MX" dirty="0" smtClean="0"/>
              <a:t>Las válvulas de escape.</a:t>
            </a:r>
          </a:p>
          <a:p>
            <a:r>
              <a:rPr lang="es-MX" dirty="0" smtClean="0"/>
              <a:t>El múltiple de escape.</a:t>
            </a:r>
          </a:p>
          <a:p>
            <a:r>
              <a:rPr lang="es-MX" dirty="0" smtClean="0"/>
              <a:t>Los sensores de oxígeno.</a:t>
            </a:r>
          </a:p>
          <a:p>
            <a:r>
              <a:rPr lang="es-MX" dirty="0" smtClean="0"/>
              <a:t>El convertidor catalítico.</a:t>
            </a:r>
          </a:p>
          <a:p>
            <a:r>
              <a:rPr lang="es-MX" dirty="0" smtClean="0"/>
              <a:t>El silenciador.</a:t>
            </a:r>
          </a:p>
          <a:p>
            <a:r>
              <a:rPr lang="es-MX" dirty="0" smtClean="0"/>
              <a:t>El resonador.</a:t>
            </a:r>
          </a:p>
          <a:p>
            <a:r>
              <a:rPr lang="es-MX" dirty="0" smtClean="0"/>
              <a:t>El tubo de cola o salida.</a:t>
            </a:r>
          </a:p>
          <a:p>
            <a:r>
              <a:rPr lang="es-MX" dirty="0" smtClean="0"/>
              <a:t>Los tramos de conducto que unen las partes.</a:t>
            </a:r>
            <a:endParaRPr lang="es-MX" dirty="0"/>
          </a:p>
        </p:txBody>
      </p:sp>
    </p:spTree>
    <p:extLst>
      <p:ext uri="{BB962C8B-B14F-4D97-AF65-F5344CB8AC3E}">
        <p14:creationId xmlns:p14="http://schemas.microsoft.com/office/powerpoint/2010/main" val="12767976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66800" y="1447800"/>
            <a:ext cx="4572000" cy="1754326"/>
          </a:xfrm>
          <a:prstGeom prst="rect">
            <a:avLst/>
          </a:prstGeom>
        </p:spPr>
        <p:txBody>
          <a:bodyPr>
            <a:spAutoFit/>
          </a:bodyPr>
          <a:lstStyle/>
          <a:p>
            <a:r>
              <a:rPr lang="es-MX" dirty="0"/>
              <a:t>El catalizador está compuesto de platino, </a:t>
            </a:r>
            <a:r>
              <a:rPr lang="es-MX" dirty="0" smtClean="0"/>
              <a:t>rodio y</a:t>
            </a:r>
            <a:r>
              <a:rPr lang="es-MX" dirty="0"/>
              <a:t> paladio y cuando los gases nocivos se ponen en contacto con él, se generan y aceleran las reacciones químicas que descomponen y </a:t>
            </a:r>
            <a:r>
              <a:rPr lang="es-MX" dirty="0" smtClean="0"/>
              <a:t>oxidan estos </a:t>
            </a:r>
            <a:r>
              <a:rPr lang="es-MX" dirty="0"/>
              <a:t>gases transformándolos en gases inocuos para el medio ambiente.</a:t>
            </a:r>
            <a:endParaRPr lang="es-ES" dirty="0"/>
          </a:p>
        </p:txBody>
      </p:sp>
      <p:pic>
        <p:nvPicPr>
          <p:cNvPr id="3074" name="Picture 2" descr="http://upload.wikimedia.org/wikipedia/commons/thumb/1/1d/DodgeCatCon.jpg/250px-DodgeCatC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2971800"/>
            <a:ext cx="3219450" cy="3026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82298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95400" y="1720840"/>
            <a:ext cx="6629400" cy="3416320"/>
          </a:xfrm>
          <a:prstGeom prst="rect">
            <a:avLst/>
          </a:prstGeom>
        </p:spPr>
        <p:txBody>
          <a:bodyPr wrap="square">
            <a:spAutoFit/>
          </a:bodyPr>
          <a:lstStyle/>
          <a:p>
            <a:pPr algn="just"/>
            <a:r>
              <a:rPr lang="es-MX" dirty="0"/>
              <a:t>La eficiencia del catalizador depende de que la relación combustible/aire sea lo mas próxima a la </a:t>
            </a:r>
            <a:r>
              <a:rPr lang="es-MX" dirty="0" smtClean="0"/>
              <a:t>estequiometria </a:t>
            </a:r>
            <a:r>
              <a:rPr lang="es-MX" dirty="0"/>
              <a:t>y es por eso que la eficiencia del catalizador depende del correcto funcionamiento de la sonda lambda. De esto se encarga la unidad de control del motor</a:t>
            </a:r>
            <a:r>
              <a:rPr lang="es-MX" dirty="0" smtClean="0"/>
              <a:t>.</a:t>
            </a:r>
          </a:p>
          <a:p>
            <a:pPr algn="just"/>
            <a:r>
              <a:rPr lang="es-MX" dirty="0"/>
              <a:t>se produce la combustión en el cilindro y se generan gases que salen por el colector de escape. Estos gases están en contacto con la sonda lambda, la cual detecta el contenido de oxígeno residual, emitiendo una señal alta o baja según el factor lambda sea mayor o menor de 1. Esta información es usada por el calculador del sistema de inyección de combustible para corregir el tiempo de inyección básico almacenado en la cartografía de la gestión del motor.</a:t>
            </a:r>
            <a:endParaRPr lang="es-ES" dirty="0"/>
          </a:p>
        </p:txBody>
      </p:sp>
    </p:spTree>
    <p:extLst>
      <p:ext uri="{BB962C8B-B14F-4D97-AF65-F5344CB8AC3E}">
        <p14:creationId xmlns:p14="http://schemas.microsoft.com/office/powerpoint/2010/main" val="17862596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ile:Lambda-Regelung.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57200"/>
            <a:ext cx="7620000" cy="417195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2057400" y="4629151"/>
            <a:ext cx="4572000" cy="1477328"/>
          </a:xfrm>
          <a:prstGeom prst="rect">
            <a:avLst/>
          </a:prstGeom>
        </p:spPr>
        <p:txBody>
          <a:bodyPr>
            <a:spAutoFit/>
          </a:bodyPr>
          <a:lstStyle/>
          <a:p>
            <a:pPr algn="just"/>
            <a:r>
              <a:rPr lang="es-MX" dirty="0"/>
              <a:t>funcionamiento del ciclo cerrado:1 medidor de caudal de aire ; 2 y 3 catalizador; 4 inyectores; 5 sonda lambda delantera;6 sonda lambda trasera; 7 llegada de gasolina ; 8 entrada de aire desde el filtro;9 escape</a:t>
            </a:r>
            <a:endParaRPr lang="es-ES" dirty="0"/>
          </a:p>
        </p:txBody>
      </p:sp>
    </p:spTree>
    <p:extLst>
      <p:ext uri="{BB962C8B-B14F-4D97-AF65-F5344CB8AC3E}">
        <p14:creationId xmlns:p14="http://schemas.microsoft.com/office/powerpoint/2010/main" val="26964192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r>
              <a:rPr lang="es-MX" dirty="0" smtClean="0"/>
              <a:t>Wikipedia</a:t>
            </a:r>
          </a:p>
          <a:p>
            <a:r>
              <a:rPr lang="es-MX" smtClean="0"/>
              <a:t>Auto mecánico</a:t>
            </a:r>
            <a:endParaRPr lang="es-MX" dirty="0"/>
          </a:p>
        </p:txBody>
      </p:sp>
      <p:sp>
        <p:nvSpPr>
          <p:cNvPr id="3" name="2 Título"/>
          <p:cNvSpPr>
            <a:spLocks noGrp="1"/>
          </p:cNvSpPr>
          <p:nvPr>
            <p:ph type="title"/>
          </p:nvPr>
        </p:nvSpPr>
        <p:spPr/>
        <p:txBody>
          <a:bodyPr/>
          <a:lstStyle/>
          <a:p>
            <a:r>
              <a:rPr lang="es-MX" dirty="0" smtClean="0"/>
              <a:t>Cortesía</a:t>
            </a:r>
            <a:endParaRPr lang="es-MX" dirty="0"/>
          </a:p>
        </p:txBody>
      </p:sp>
    </p:spTree>
    <p:extLst>
      <p:ext uri="{BB962C8B-B14F-4D97-AF65-F5344CB8AC3E}">
        <p14:creationId xmlns:p14="http://schemas.microsoft.com/office/powerpoint/2010/main" val="15856351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r>
              <a:rPr lang="es-MX" dirty="0" smtClean="0"/>
              <a:t>Uriel Osvaldo Tavares González</a:t>
            </a:r>
          </a:p>
          <a:p>
            <a:r>
              <a:rPr lang="es-MX" dirty="0" smtClean="0"/>
              <a:t>Jecsan Romo Vázquez</a:t>
            </a:r>
          </a:p>
          <a:p>
            <a:r>
              <a:rPr lang="es-MX" dirty="0" smtClean="0"/>
              <a:t>Charley Gutiérrez Martínez</a:t>
            </a:r>
          </a:p>
          <a:p>
            <a:r>
              <a:rPr lang="es-MX" dirty="0" smtClean="0"/>
              <a:t>Rubén Becerra Gómez</a:t>
            </a:r>
          </a:p>
          <a:p>
            <a:r>
              <a:rPr lang="es-MX" dirty="0" smtClean="0"/>
              <a:t>Juan Leonel Guadalupe Romo Aguilar</a:t>
            </a:r>
          </a:p>
          <a:p>
            <a:r>
              <a:rPr lang="es-MX" dirty="0" smtClean="0"/>
              <a:t> </a:t>
            </a:r>
            <a:endParaRPr lang="es-MX" dirty="0"/>
          </a:p>
        </p:txBody>
      </p:sp>
      <p:sp>
        <p:nvSpPr>
          <p:cNvPr id="3" name="2 Título"/>
          <p:cNvSpPr>
            <a:spLocks noGrp="1"/>
          </p:cNvSpPr>
          <p:nvPr>
            <p:ph type="title"/>
          </p:nvPr>
        </p:nvSpPr>
        <p:spPr/>
        <p:txBody>
          <a:bodyPr/>
          <a:lstStyle/>
          <a:p>
            <a:r>
              <a:rPr lang="es-MX" dirty="0"/>
              <a:t>I</a:t>
            </a:r>
            <a:r>
              <a:rPr lang="es-MX" dirty="0" smtClean="0"/>
              <a:t>ntegrantes del Equipo</a:t>
            </a:r>
            <a:endParaRPr lang="es-MX" dirty="0"/>
          </a:p>
        </p:txBody>
      </p:sp>
    </p:spTree>
    <p:extLst>
      <p:ext uri="{BB962C8B-B14F-4D97-AF65-F5344CB8AC3E}">
        <p14:creationId xmlns:p14="http://schemas.microsoft.com/office/powerpoint/2010/main" val="3204003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p:txBody>
          <a:bodyPr>
            <a:normAutofit/>
          </a:bodyPr>
          <a:lstStyle/>
          <a:p>
            <a:pPr marL="0" indent="0" algn="just">
              <a:buNone/>
            </a:pPr>
            <a:r>
              <a:rPr lang="es-MX" dirty="0" smtClean="0"/>
              <a:t>El tubo de escape sirve, en particular, para reducir el ruido y la contaminación.</a:t>
            </a:r>
          </a:p>
          <a:p>
            <a:pPr marL="0" indent="0" algn="just">
              <a:buNone/>
            </a:pPr>
            <a:r>
              <a:rPr lang="es-MX" dirty="0" smtClean="0"/>
              <a:t>A través de un sistema que permite reducir el ruido: "el silenciador".</a:t>
            </a:r>
          </a:p>
          <a:p>
            <a:pPr marL="0" indent="0" algn="just">
              <a:buNone/>
            </a:pPr>
            <a:r>
              <a:rPr lang="es-MX" dirty="0" smtClean="0"/>
              <a:t>Mediante un sistema que permite reducir las emisiones contaminantes, por catálisis y por filtración, gracias al filtro de partículas y al catalizador.</a:t>
            </a:r>
            <a:endParaRPr lang="es-MX" dirty="0"/>
          </a:p>
        </p:txBody>
      </p:sp>
    </p:spTree>
    <p:extLst>
      <p:ext uri="{BB962C8B-B14F-4D97-AF65-F5344CB8AC3E}">
        <p14:creationId xmlns:p14="http://schemas.microsoft.com/office/powerpoint/2010/main" val="3109238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457200" y="116632"/>
            <a:ext cx="8229600" cy="6009531"/>
          </a:xfrm>
        </p:spPr>
        <p:txBody>
          <a:bodyPr>
            <a:normAutofit/>
          </a:bodyPr>
          <a:lstStyle/>
          <a:p>
            <a:pPr marL="0" indent="0" algn="just">
              <a:buNone/>
            </a:pPr>
            <a:r>
              <a:rPr lang="es-MX" dirty="0" smtClean="0"/>
              <a:t>Generalmente, se tiene interés en agrupar los escapes de varios cilindros en único por distintas razones:[cita requerida]</a:t>
            </a:r>
          </a:p>
          <a:p>
            <a:pPr algn="just"/>
            <a:r>
              <a:rPr lang="es-MX" dirty="0" smtClean="0"/>
              <a:t>Menor sonoridad.</a:t>
            </a:r>
          </a:p>
          <a:p>
            <a:pPr algn="just"/>
            <a:r>
              <a:rPr lang="es-MX" dirty="0" smtClean="0"/>
              <a:t>Mejor rendimiento del motor (este ítem y el precedente están vinculados al hecho de que el tiempo de escape sólo representa alrededor de un cuarto del tiempo total para un cilindro, y que la evacuación del gas de escape se intercala de una manera armoniosa cuando se conectan varios escapes).</a:t>
            </a:r>
          </a:p>
          <a:p>
            <a:pPr algn="just"/>
            <a:r>
              <a:rPr lang="es-MX" dirty="0" smtClean="0"/>
              <a:t>Coste.</a:t>
            </a:r>
          </a:p>
          <a:p>
            <a:pPr algn="just"/>
            <a:r>
              <a:rPr lang="es-MX" dirty="0" smtClean="0"/>
              <a:t>Peso.</a:t>
            </a:r>
          </a:p>
          <a:p>
            <a:pPr algn="just"/>
            <a:r>
              <a:rPr lang="es-MX" dirty="0" smtClean="0"/>
              <a:t>Estorbo.</a:t>
            </a:r>
            <a:endParaRPr lang="es-MX" dirty="0"/>
          </a:p>
        </p:txBody>
      </p:sp>
    </p:spTree>
    <p:extLst>
      <p:ext uri="{BB962C8B-B14F-4D97-AF65-F5344CB8AC3E}">
        <p14:creationId xmlns:p14="http://schemas.microsoft.com/office/powerpoint/2010/main" val="2533601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múltiples de escape</a:t>
            </a:r>
            <a:endParaRPr lang="es-MX" dirty="0"/>
          </a:p>
        </p:txBody>
      </p:sp>
    </p:spTree>
    <p:extLst>
      <p:ext uri="{BB962C8B-B14F-4D97-AF65-F5344CB8AC3E}">
        <p14:creationId xmlns:p14="http://schemas.microsoft.com/office/powerpoint/2010/main" val="23567513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108</TotalTime>
  <Words>2425</Words>
  <Application>Microsoft Office PowerPoint</Application>
  <PresentationFormat>Presentación en pantalla (4:3)</PresentationFormat>
  <Paragraphs>142</Paragraphs>
  <Slides>64</Slides>
  <Notes>0</Notes>
  <HiddenSlides>0</HiddenSlides>
  <MMClips>0</MMClips>
  <ScaleCrop>false</ScaleCrop>
  <HeadingPairs>
    <vt:vector size="4" baseType="variant">
      <vt:variant>
        <vt:lpstr>Tema</vt:lpstr>
      </vt:variant>
      <vt:variant>
        <vt:i4>1</vt:i4>
      </vt:variant>
      <vt:variant>
        <vt:lpstr>Títulos de diapositiva</vt:lpstr>
      </vt:variant>
      <vt:variant>
        <vt:i4>64</vt:i4>
      </vt:variant>
    </vt:vector>
  </HeadingPairs>
  <TitlesOfParts>
    <vt:vector size="65" baseType="lpstr">
      <vt:lpstr>Mylar</vt:lpstr>
      <vt:lpstr>Los tipos de sistemas de control de emisiones  de Nissan</vt:lpstr>
      <vt:lpstr>Introducción</vt:lpstr>
      <vt:lpstr>Múltiple de escape</vt:lpstr>
      <vt:lpstr>Presentación de PowerPoint</vt:lpstr>
      <vt:lpstr>Presentación de PowerPoint</vt:lpstr>
      <vt:lpstr>Presentación de PowerPoint</vt:lpstr>
      <vt:lpstr>Presentación de PowerPoint</vt:lpstr>
      <vt:lpstr>Presentación de PowerPoint</vt:lpstr>
      <vt:lpstr>Tipos de múltiples de escape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Convertidor Catalítico</vt:lpstr>
      <vt:lpstr>Concepto</vt:lpstr>
      <vt:lpstr>Funcionamiento</vt:lpstr>
      <vt:lpstr>De que esta compuesto</vt:lpstr>
      <vt:lpstr>Otros tipos de catalizadores </vt:lpstr>
      <vt:lpstr>Doble vía</vt:lpstr>
      <vt:lpstr>Triple vía</vt:lpstr>
      <vt:lpstr>Opacímetro</vt:lpstr>
      <vt:lpstr>Concepto</vt:lpstr>
      <vt:lpstr>Funcionamiento</vt:lpstr>
      <vt:lpstr>Filtro de escape </vt:lpstr>
      <vt:lpstr>Para diesel</vt:lpstr>
      <vt:lpstr>Constituida</vt:lpstr>
      <vt:lpstr>Estructura</vt:lpstr>
      <vt:lpstr>Presentación de PowerPoint</vt:lpstr>
      <vt:lpstr>Trampa de particulas</vt:lpstr>
      <vt:lpstr>De motor de diesel</vt:lpstr>
      <vt:lpstr>Presentación de PowerPoint</vt:lpstr>
      <vt:lpstr>EGR</vt:lpstr>
      <vt:lpstr>Concepto</vt:lpstr>
      <vt:lpstr>Presentación de PowerPoint</vt:lpstr>
      <vt:lpstr>Presentación de PowerPoint</vt:lpstr>
      <vt:lpstr>evaporación de gases en el tanque de combustible</vt:lpstr>
      <vt:lpstr>Medidas preventivas</vt:lpstr>
      <vt:lpstr>Presentación de PowerPoint</vt:lpstr>
      <vt:lpstr>Estado de los componentes</vt:lpstr>
      <vt:lpstr>Presentación de PowerPoint</vt:lpstr>
      <vt:lpstr>Correcciones</vt:lpstr>
      <vt:lpstr>Conversión catalítica</vt:lpstr>
      <vt:lpstr>Presentación de PowerPoint</vt:lpstr>
      <vt:lpstr>Presentación de PowerPoint</vt:lpstr>
      <vt:lpstr>Presentación de PowerPoint</vt:lpstr>
      <vt:lpstr>Presentación de PowerPoint</vt:lpstr>
      <vt:lpstr>Presentación de PowerPoint</vt:lpstr>
      <vt:lpstr>Presentación de PowerPoint</vt:lpstr>
      <vt:lpstr>Cortesía</vt:lpstr>
      <vt:lpstr>Integrantes del Equipo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Múltiple de escape</dc:title>
  <dc:creator>Uriel Tavares</dc:creator>
  <cp:lastModifiedBy>Uriel Tavares</cp:lastModifiedBy>
  <cp:revision>9</cp:revision>
  <dcterms:created xsi:type="dcterms:W3CDTF">2012-10-28T23:28:38Z</dcterms:created>
  <dcterms:modified xsi:type="dcterms:W3CDTF">2012-10-29T03:42:00Z</dcterms:modified>
</cp:coreProperties>
</file>